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ink/ink2.xml" ContentType="application/inkml+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ink/ink3.xml" ContentType="application/inkml+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ink/ink1.xml" ContentType="application/inkml+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6" r:id="rId2"/>
    <p:sldId id="257" r:id="rId3"/>
    <p:sldId id="258" r:id="rId4"/>
    <p:sldId id="292" r:id="rId5"/>
    <p:sldId id="259" r:id="rId6"/>
    <p:sldId id="260" r:id="rId7"/>
    <p:sldId id="261" r:id="rId8"/>
    <p:sldId id="262" r:id="rId9"/>
    <p:sldId id="263" r:id="rId10"/>
    <p:sldId id="264" r:id="rId11"/>
    <p:sldId id="265" r:id="rId12"/>
    <p:sldId id="266" r:id="rId13"/>
    <p:sldId id="267" r:id="rId14"/>
    <p:sldId id="269" r:id="rId15"/>
    <p:sldId id="270" r:id="rId16"/>
    <p:sldId id="271" r:id="rId17"/>
    <p:sldId id="273" r:id="rId18"/>
    <p:sldId id="274" r:id="rId19"/>
    <p:sldId id="275" r:id="rId20"/>
    <p:sldId id="276" r:id="rId21"/>
    <p:sldId id="272" r:id="rId22"/>
    <p:sldId id="277" r:id="rId23"/>
    <p:sldId id="281" r:id="rId24"/>
    <p:sldId id="282" r:id="rId25"/>
    <p:sldId id="278" r:id="rId26"/>
    <p:sldId id="280" r:id="rId27"/>
    <p:sldId id="279" r:id="rId28"/>
    <p:sldId id="283" r:id="rId29"/>
    <p:sldId id="284" r:id="rId30"/>
    <p:sldId id="285" r:id="rId31"/>
    <p:sldId id="289" r:id="rId32"/>
    <p:sldId id="290" r:id="rId33"/>
    <p:sldId id="291" r:id="rId34"/>
    <p:sldId id="286" r:id="rId35"/>
    <p:sldId id="287" r:id="rId36"/>
    <p:sldId id="288" r:id="rId37"/>
    <p:sldId id="293" r:id="rId38"/>
    <p:sldId id="294" r:id="rId39"/>
    <p:sldId id="295" r:id="rId40"/>
    <p:sldId id="296" r:id="rId41"/>
    <p:sldId id="297" r:id="rId42"/>
    <p:sldId id="298" r:id="rId43"/>
    <p:sldId id="299" r:id="rId44"/>
    <p:sldId id="300" r:id="rId45"/>
    <p:sldId id="302" r:id="rId46"/>
    <p:sldId id="30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83" d="100"/>
          <a:sy n="83" d="100"/>
        </p:scale>
        <p:origin x="-629" y="-77"/>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1-05-09T13:09:13.874"/>
    </inkml:context>
    <inkml:brush xml:id="br0">
      <inkml:brushProperty name="width" value="0.05292" units="cm"/>
      <inkml:brushProperty name="height" value="0.05292" units="cm"/>
      <inkml:brushProperty name="color" value="#FF0000"/>
    </inkml:brush>
  </inkml:definitions>
  <inkml:trace contextRef="#ctx0" brushRef="#br0">3621 14263 0,'0'24'531,"0"1"-515,0 0 31,0 0-16,0 0-15,0 0 15,0-1 0,0 1-31,0 0 16,25 0 15,-25 0-15,0-1 31,0 1-32,0 0 1,0 0 31,25 0-32,-25-1 17</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1-05-11T16:02:06.208"/>
    </inkml:context>
    <inkml:brush xml:id="br0">
      <inkml:brushProperty name="width" value="0.05292" units="cm"/>
      <inkml:brushProperty name="height" value="0.05292" units="cm"/>
      <inkml:brushProperty name="color" value="#FF0000"/>
    </inkml:brush>
  </inkml:definitions>
  <inkml:trace contextRef="#ctx0" brushRef="#br0">18405 3249 0,'25'0'188,"0"0"-173,-1 0 16,1 0 48,0-24-79,0 24 31,0 0 31,24 0-30,-24 0-17,25 0 79,-25 0-63,24 0 157</inkml:trace>
  <inkml:trace contextRef="#ctx0" brushRef="#br0" timeOffset="1031.21">18752 3026 0,'-24'0'62,"-1"0"-31,25 25-15,0 0 0,0 0 15,25-1-31,-25 1 31,0 0 0,0 25 16,24-1-31,-24-24 31,0 0 31,0 24-47,0-24 0</inkml:trace>
  <inkml:trace contextRef="#ctx0" brushRef="#br0" timeOffset="2936.03">19050 3125 0,'-25'0'94,"0"0"-63,1 0-15,24 25 0,-25 25 15,25-25 0,0-1 47,0 1-62,0 0-1,0 0 32,0 0 16,25-1-63,24-24 47,-24 0-32,0 0 63,0 0-78,-1 0 63,-24-24-47,25 24 15,-25-25 0,25 0-15,-25 0 15,0 0-15,0 1 15,0-1 63,0 0-63,0 0-16,0 0 32,-25 25 16,0 0-48,1-24 1,-1 24 47,0 0-32,0 0-16,-24 0 220,24 0-235</inkml:trace>
  <inkml:trace contextRef="#ctx0" brushRef="#br0" timeOffset="4376.58">18380 4192 0,'25'0'125,"0"0"-125,24 0 15,-24 0 1,25 0 0,-25 0-1,0 0 1,-1 0-1,1 0 1,0 0 31,0 0-31,0 0 77,-1-25-15,-24 0-78,0 1 16,25 24 0,-25-25-16</inkml:trace>
  <inkml:trace contextRef="#ctx0" brushRef="#br0" timeOffset="5907.8">18579 3919 0,'0'25'110,"0"0"-110,0 0 15,25-1 17,-1-24-17,-24 25 1,25-25 0,-25 25 15,25 0 0,0 0 0,0-25 1,-25 24-17,24-24 16,1 25 32,0-25-32,-25 25 125,0 0-140,0 0 15,0-1 1,-25 1-17,25 0 16,-49 0 16,24 0-15,0-25-1,0 24 0,75-24 141,-25 0-156</inkml:trace>
  <inkml:trace contextRef="#ctx0" brushRef="#br0" timeOffset="7017.27">19050 4018 0,'0'25'140,"0"25"-124,0-25 15,0 24 1,0-24-17,0 25 1,0-26 15,0 26 0,0-25 16,0 0 172</inkml:trace>
  <inkml:trace contextRef="#ctx0" brushRef="#br0" timeOffset="8282.84">18405 5184 0,'0'-25'125,"25"25"-125,0 0 16,74-24 0,-25-1-1,-49 25 1,25 0-1,-25 0 1,-25-25 0,49 25 46,-24 0 16</inkml:trace>
  <inkml:trace contextRef="#ctx0" brushRef="#br0" timeOffset="9517.12">18728 4911 0,'0'25'234,"24"0"-203,-24 0 16,25 0-15,-25-1-1,0 1-16,25-25 1,-25 25 0,25 0-16,-25 0 31,0-1 47,0 1-47,0 0-15,0 0 0,-25-25-1,0 0 1,0 0 31,50 0 93,0 0-140</inkml:trace>
  <inkml:trace contextRef="#ctx0" brushRef="#br0" timeOffset="11722.27">19050 5011 0,'25'0'250,"0"0"-234,-1 0 125,1 0-94,0 0-16,0 0 47,-25 49-31,0-24-16,0 0 0,0 0 16,0-1-31,-25 1 78,-25-25-32,26 0-46,-1 25 15,25 0 78,25-25 173,-1 0-267,26 0 1,-25 0-1,24 0 1,1 0 15,-25 0-31,0 0 32,-1 0-17,1 0 1,0 0-1,0 0 32,-50 0 156,0 25-187</inkml:trace>
  <inkml:trace contextRef="#ctx0" brushRef="#br0" timeOffset="13331.6">18455 6127 0,'24'0'219,"1"0"-219,0 0 16,0 0-1,0 0-15,0 0 78,24 0-46,-24 0-17,25 0 1,-26-25 62,-24 0-78,25 25 16,0 0-1,0 0 48,-25-25 77</inkml:trace>
  <inkml:trace contextRef="#ctx0" brushRef="#br0" timeOffset="14737.81">18628 5854 0,'25'0'140,"0"0"-93,0 0-16,0 0 16,-25 25 0,49 0 16,-49-1-32,25-24 63,-25 50-47,0-25-16,0 24-16,-25-24 1,0-25 0,25 25-1,-24 0 1,24 0 0,-25-25 46</inkml:trace>
  <inkml:trace contextRef="#ctx0" brushRef="#br0" timeOffset="17749.9">18653 5904 0,'0'-25'219,"50"50"-141,-25-1-31,-1-24-31,1 25-1,-25 0 17,25-25-17,0 25 1,0-25-16,-25 25 31,24-1-15,1 1 46,0-25-30,-25 25 14,0 0 204,0 0-171,0-1 46,-25-24-110,25 25-15,-25-25 16,25 25-1,-49 25 1,24-50 15,25 24 1,-25-24 30</inkml:trace>
  <inkml:trace contextRef="#ctx0" brushRef="#br0" timeOffset="20586.64">19149 5879 0,'0'-25'313,"25"25"-219,0 0-63,0 0 0,-1 0 32,-24 25-63,25-25 31,-25 25-15,25-1-1,0-24 32,-25 25 0,0 0-16,0 0-31,0 0 16,0-1 46,0 1-15,-25 0-31,0-25-1,0 0 1,1 25 78,48-25 109,1 0-187,0 0-1,0 25 63,0-25-46,-1 24-17,1 1 157,-25 0-141,0 0 16,0 0-16,-49-1 63,24 1-47,0-25-16,0 25-15,0-25 0,1 0 234,-1 0-94</inkml:trace>
  <inkml:trace contextRef="#ctx0" brushRef="#br0" timeOffset="21992.86">18604 6722 0</inkml:trace>
  <inkml:trace contextRef="#ctx0" brushRef="#br0" timeOffset="22430.23">18604 6821 0,'0'25'93,"0"0"-93,0 0 32,0 0-17,0-1 1,0 26 78,24 0-94,26-1 15,-50-24-15</inkml:trace>
  <inkml:trace contextRef="#ctx0" brushRef="#br0" timeOffset="22617.85">18752 7317 0</inkml:trace>
  <inkml:trace contextRef="#ctx0" brushRef="#br0" timeOffset="23820.94">18579 8210 0</inkml:trace>
  <inkml:trace contextRef="#ctx0" brushRef="#br0" timeOffset="24111.03">18604 8359 0,'0'25'109</inkml:trace>
  <inkml:trace contextRef="#ctx0" brushRef="#br0" timeOffset="24376.65">18604 8508 0,'0'25'110,"0"24"-95</inkml:trace>
  <inkml:trace contextRef="#ctx0" brushRef="#br0" timeOffset="24658.01">18604 8806 0</inkml:trace>
  <inkml:trace contextRef="#ctx0" brushRef="#br0" timeOffset="25439.12">18728 7541 0,'0'24'156</inkml:trace>
  <inkml:trace contextRef="#ctx0" brushRef="#br0" timeOffset="25595.51">18728 7615 0,'0'25'93,"0"24"-93,0-24 16</inkml:trace>
  <inkml:trace contextRef="#ctx0" brushRef="#br0" timeOffset="25767.38">18728 7764 0,'-25'49'47,"0"1"-32,-25 24 1</inkml:trace>
  <inkml:trace contextRef="#ctx0" brushRef="#br0" timeOffset="25923.62">18579 8037 0</inkml:trace>
  <inkml:trace contextRef="#ctx0" brushRef="#br0" timeOffset="30000.99">18455 9699 0,'0'-25'204,"24"25"-189,1 0 1,0 0-1,0 0 1,0 0 0,0 0-1,-1 0 17,1 0-17,0 0-15,0 0 31,24 0-15,-24 0 15,0 0-15,0 0 0</inkml:trace>
  <inkml:trace contextRef="#ctx0" brushRef="#br0" timeOffset="31047.85">18752 9475 0,'0'-24'141,"50"24"-110,-25 24-31,24-24 16,1 25 15,-25 0 16,0 0-16,-25 0 0,24-1 0,-24 1-15,0 0 0,0 25-1,0-26 1,0 26 0,0-25-1,0 0 1,-24-1-1,24 1 1,-25 0 0,0-25 140</inkml:trace>
  <inkml:trace contextRef="#ctx0" brushRef="#br0" timeOffset="32688.43">19174 9475 0,'0'-24'172,"25"24"-172,0 0 15,24 0 16,-24-25-15,0 25 0,0 0-1,-1 0 1,1 0 140,0 0-125,0 0-15,0 0 62,-1 0 0,1 0 63,-25 25-110,0-1-31,0 1 16,0 50-1,25-26 1,-25-24 0,0 25-16,0-26 15,0 26 1,0-25 15,0 0-15,0-1-1,0 1 1,0 25 15</inkml:trace>
  <inkml:trace contextRef="#ctx0" brushRef="#br0" timeOffset="33579.05">19298 9773 0,'-25'-25'46,"25"0"-30,0 1 0,50 24-16,-25 0 15,49-50 1,-49 50 0,0 0-1,24 0 1,1-25-1,-25 25 1,0 0 0,-1 0-1,26 0 1,-25 0 15,0 0-15,-1 0 187</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1-05-17T15:32:18.787"/>
    </inkml:context>
    <inkml:brush xml:id="br0">
      <inkml:brushProperty name="width" value="0.05292" units="cm"/>
      <inkml:brushProperty name="height" value="0.05292" units="cm"/>
      <inkml:brushProperty name="color" value="#FF0000"/>
    </inkml:brush>
  </inkml:definitions>
  <inkml:trace contextRef="#ctx0" brushRef="#br0">6821 5581 0,'25'0'562,"-25"-25"-546,25 0-1,-25 1 17,0-1-1,0-25-16,25 25 1,-25-24 15,0 24 16,25 0 0,-25-24 16,0 24-17,0 0-30,0 0 0,0-24 15,0 24 0,0 0 172,0 0-187,0 0 15,0-24 16,0 24-31,0 0-1,0 0 251,0 1 0</inkml:trace>
  <inkml:trace contextRef="#ctx0" brushRef="#br0" timeOffset="3781.15">6896 4713 0,'-25'25'110,"25"-1"-95,0 1-15,25 25 16,-25 0 15,0 24-15,0-49 249,0 24-249,0-24 0,0 25 15,0-25-15,0-1 30,0 1-30,0 0 0,0 0 31,0 0-16,0-1-16,0 1 1,0 0 0,0 0 31,0 0-32,0-1 32</inkml:trace>
  <inkml:trace contextRef="#ctx0" brushRef="#br0" timeOffset="9549.66">6921 4688 0,'0'-25'1391,"24"0"-1360,1 25 31,0 0-46,0 0 0,24-24-1,-24 24 1,25 0 0,-25 0-1,-1 0 1,1 0-1,124 0 1,0 0 0,-25 0-1,-50 0 1,1 0 0,-51 0 15,1 0-31,0 0 15,25 0 17,-1 0-17,-24 0-15,0 0 16,0 0 0,24 0-1,-24 0 1,25 0-1,-25 0 1,49 0 0,0-25-1,26 0 1,-26 25 0,-24 0-1,24 0 1,-49 0-1,49-25 17,1 25-17,-26 0 1,1 0 0,24 0-1,-24 0 1,-25 0 31,24 0-16,-24 0-31,25 0 16,24 0-1,-24 0 1,24 0 15,1 0-15,-1-25-1,0 25 1,1-24 0,-50 24-1,148-25 1,-148 25-1,25 0 1,-1-25 0,-24 25-16,25 0 15,-1 0 1,-24 0 0,0 0-1,0-25 1,0 25-1,-1 0 17,1 0-17,50-25 1,-1 25 0,-49 0-1,24-24 1,-24 24-16,0 0 15,49 0 1,-49-25 0,25 25-1,-25 0 1,24 0 0,-24 0-1,25 0 1,-26 0-1,26-25 17,0 25-17,-1-25 17,1 25-17,-25 0 1,24 0-1,1-25 1,-25 25 0,24 0-1,1 0 1,-25 0 0,24 0-1,-24 0 16,0 0-15,0 0 0,0 0-1,-1 0 17,76-49-17,-76 49 1,26 0-1,74 0 1,0 0 0,-50 0-1,-24 0 1,-25 0 31,0 0-16,-1 0 0,1 0 1,0 0-1,0 0 0,0 0 0,0 0-15,-1 0-16,1 0 31,0 0-15,0 0-1,0 0 48,-1 0-47,1 0-1,0 0 1,0 0 31,0 0 15,-25-25-31,24 25-15,1 0 0,0 0-1,0 0 1,0 0 15,-1 0 47,26 0-31,-50-25-31,25 25 124,24 0-46</inkml:trace>
  <inkml:trace contextRef="#ctx0" brushRef="#br0" timeOffset="10987.12">12378 3994 0,'0'-25'16,"74"25"93,-24 0-109,24 0 16,50 0-1,-74 0 1,-1 0 0,-24 0-1,0 25 32,0-25 16,-1 24-1,1 1-15,-25 0 62,0 0-93,0 24-16,-49 1 16,-26 0-1,26-1 1,-1 1-1,-24-25 1,74-1 47</inkml:trace>
  <inkml:trace contextRef="#ctx0" brushRef="#br0" timeOffset="19504.34">5308 5358 0,'0'25'313,"0"24"-204,0-24 0,25 25-77,-25-26 30,0 26-15,0-25 0,0 0 15,0-1 298,0 1-282,0 0 266,25 0-1,0-25-296,24 0 109,-24 0-77</inkml:trace>
  <inkml:trace contextRef="#ctx0" brushRef="#br0" timeOffset="20426.3">5507 5556 0,'0'25'234,"24"-25"-78</inkml:trace>
  <inkml:trace contextRef="#ctx0" brushRef="#br0" timeOffset="22363.76">5655 5680 0,'0'-25'250,"25"25"-250,-25-24 16,0-1-1,0-25 1,0 25 0,0 1 15,25-1-15,0 25-1,-25-25 1,0 0-16,25 0 62,-25 1 1,0-1 218,24 25-281,1 0 16,0 0-1,-25 25 32,0-1-16,0 1-15,50 0 0,-50 0 15,0 0 0,25-25-15,-25 24 15,0 1-15,0 0 15,0 0-15,0 0 30</inkml:trace>
  <inkml:trace contextRef="#ctx0" brushRef="#br0" timeOffset="24098.09">5655 5631 0,'0'-25'187,"25"0"-140,25 25 0,-25 0 16,-1 0 30,1-25-77,0 25 31,0 0 47,25-25-47,-1 25 62,-24 0-47</inkml:trace>
  <inkml:trace contextRef="#ctx0" brushRef="#br0" timeOffset="83591.2">13742 11212 0</inkml:trace>
  <inkml:trace contextRef="#ctx0" brushRef="#br0" timeOffset="84756.03">15156 11162 0</inkml:trace>
  <inkml:trace contextRef="#ctx0" brushRef="#br0" timeOffset="87285">13519 11807 0</inkml:trace>
  <inkml:trace contextRef="#ctx0" brushRef="#br0" timeOffset="91255">14759 11807 0</inkml:trace>
  <inkml:trace contextRef="#ctx0" brushRef="#br0" timeOffset="94971.02">13295 12551 0</inkml:trace>
  <inkml:trace contextRef="#ctx0" brushRef="#br0" timeOffset="96158.48">14759 12576 0</inkml:trace>
  <inkml:trace contextRef="#ctx0" brushRef="#br0" timeOffset="101488.39">13419 13494 0</inkml:trace>
  <inkml:trace contextRef="#ctx0" brushRef="#br0" timeOffset="102238.51">15032 13593 0</inkml:trace>
  <inkml:trace contextRef="#ctx0" brushRef="#br0" timeOffset="162184.51">14759 11857 0</inkml:trace>
  <inkml:trace contextRef="#ctx0" brushRef="#br0" timeOffset="-181002.76">12601 11708 0</inkml:trace>
  <inkml:trace contextRef="#ctx0" brushRef="#br0" timeOffset="-178857.58">14709 11733 0</inkml:trace>
</inkml:ink>
</file>

<file path=ppt/media/image1.png>
</file>

<file path=ppt/media/image10.jpeg>
</file>

<file path=ppt/media/image12.jpeg>
</file>

<file path=ppt/media/image13.png>
</file>

<file path=ppt/media/image14.png>
</file>

<file path=ppt/media/image16.png>
</file>

<file path=ppt/media/image18.jpeg>
</file>

<file path=ppt/media/image19.jpeg>
</file>

<file path=ppt/media/image2.png>
</file>

<file path=ppt/media/image22.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8E6F84-58C6-4741-9B0B-107E78E5441F}" type="datetimeFigureOut">
              <a:rPr lang="en-IN" smtClean="0"/>
              <a:pPr/>
              <a:t>09-09-2022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FABAA1-6F6D-444C-BB6A-F3EAD4DB593A}" type="slidenum">
              <a:rPr lang="en-IN" smtClean="0"/>
              <a:pPr/>
              <a:t>‹#›</a:t>
            </a:fld>
            <a:endParaRPr lang="en-IN"/>
          </a:p>
        </p:txBody>
      </p:sp>
    </p:spTree>
    <p:extLst>
      <p:ext uri="{BB962C8B-B14F-4D97-AF65-F5344CB8AC3E}">
        <p14:creationId xmlns:p14="http://schemas.microsoft.com/office/powerpoint/2010/main" xmlns="" val="2103574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FFABAA1-6F6D-444C-BB6A-F3EAD4DB593A}" type="slidenum">
              <a:rPr lang="en-IN" smtClean="0"/>
              <a:pPr/>
              <a:t>8</a:t>
            </a:fld>
            <a:endParaRPr lang="en-IN"/>
          </a:p>
        </p:txBody>
      </p:sp>
    </p:spTree>
    <p:extLst>
      <p:ext uri="{BB962C8B-B14F-4D97-AF65-F5344CB8AC3E}">
        <p14:creationId xmlns:p14="http://schemas.microsoft.com/office/powerpoint/2010/main" xmlns="" val="2882585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FFABAA1-6F6D-444C-BB6A-F3EAD4DB593A}" type="slidenum">
              <a:rPr lang="en-IN" smtClean="0"/>
              <a:pPr/>
              <a:t>32</a:t>
            </a:fld>
            <a:endParaRPr lang="en-IN"/>
          </a:p>
        </p:txBody>
      </p:sp>
    </p:spTree>
    <p:extLst>
      <p:ext uri="{BB962C8B-B14F-4D97-AF65-F5344CB8AC3E}">
        <p14:creationId xmlns:p14="http://schemas.microsoft.com/office/powerpoint/2010/main" xmlns="" val="1129918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3D8AA7-5049-4B18-9A19-907C835237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88CCA85D-611E-454D-9C57-F697FA47CA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B8D8B035-88C4-4AF2-AAC7-1118AE0D5327}"/>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8CCF8F0D-F0A6-475B-915D-BB005A1EFC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7DB98AD6-09BA-4E5F-8A3C-59026EC027F0}"/>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959633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D2DBAE-254D-4BE6-BF41-0699962DB6E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AD07093-19FC-4508-9B84-76BADDF133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B921AB7E-9F30-4CF3-A141-F37564E4D421}"/>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E745964C-4A91-419F-BEA8-76B13C76CF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266199C5-6A57-40A5-A282-0E451051C9BF}"/>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4087040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94774EC9-4220-48AB-A8C9-97E2C89C79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6A4DE594-B414-408C-9537-B9AE941808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4487D8B-AF47-4238-B588-F1C6CB666CDC}"/>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989BBC1E-CB34-4FD1-90AC-2944DA8E7D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168B0E5F-59D3-4D29-9438-4D3E124A8A50}"/>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2329851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FD8571-7E27-4009-8603-2EB7945394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B5AE737-E599-4E87-8F42-DB6DEA251C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82497C48-FD35-4D97-BD65-6081B7B34CA4}"/>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850A7218-007F-4D84-95B3-D845695949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2AF3D3F2-9E26-4DB0-9486-A9FE4D7A0FEE}"/>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3291815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6F8A61-1787-49E2-8B2F-199E0F6D74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2B63916-65E6-4010-98BC-DA6429DFC3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1A9D119D-D0D0-4F8B-A222-D7FC79F5E863}"/>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FA0D3949-3B13-431C-9FE6-BCA4B4DCFB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BA096F30-7A09-4DED-BEB2-BC63B6C872B3}"/>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3770276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0928EF-D4D4-40AA-83F6-87C051A44C7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273E0435-0D69-492E-A8B6-093ADD6C73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D1E532AC-15D8-4770-A46A-12322DB51A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C689460A-4DDB-464A-83A6-640A244ADCEF}"/>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6" name="Footer Placeholder 5">
            <a:extLst>
              <a:ext uri="{FF2B5EF4-FFF2-40B4-BE49-F238E27FC236}">
                <a16:creationId xmlns:a16="http://schemas.microsoft.com/office/drawing/2014/main" xmlns="" id="{31AF54BE-E35A-40DA-8638-E11CA9CB56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2E568B36-D0BC-44C4-B04F-0D913D5797EB}"/>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3640513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724164-18EE-47C4-88E3-C011DF49399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C3AB024-6343-4F99-97A5-819F81E6EF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E160508-2C75-43D9-8D1E-FAE8CEFF22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CC968849-8EDD-43C2-9794-CA0E6E7F82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A93B7DFB-687A-44EB-B04F-EE2DE5144F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96B2DD65-69B6-446D-977B-B48B48C78D08}"/>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8" name="Footer Placeholder 7">
            <a:extLst>
              <a:ext uri="{FF2B5EF4-FFF2-40B4-BE49-F238E27FC236}">
                <a16:creationId xmlns:a16="http://schemas.microsoft.com/office/drawing/2014/main" xmlns="" id="{00527E5A-88BF-4DCC-85C1-9EA4C56C1B7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65A9B6FA-142A-4458-8BBE-C92C926F271B}"/>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3424022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41BD2D-E4B7-4B87-968D-0355C707DD5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3E9C88F5-20ED-4004-8BDE-610598D3A113}"/>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4" name="Footer Placeholder 3">
            <a:extLst>
              <a:ext uri="{FF2B5EF4-FFF2-40B4-BE49-F238E27FC236}">
                <a16:creationId xmlns:a16="http://schemas.microsoft.com/office/drawing/2014/main" xmlns="" id="{F3CE09A0-7B7F-4F7B-8B63-C17983CE3DA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13152B73-0CAD-4A05-806F-F0AF18CB4CE2}"/>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1722367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BBB155CF-7028-4318-ADF3-B133DF42B189}"/>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3" name="Footer Placeholder 2">
            <a:extLst>
              <a:ext uri="{FF2B5EF4-FFF2-40B4-BE49-F238E27FC236}">
                <a16:creationId xmlns:a16="http://schemas.microsoft.com/office/drawing/2014/main" xmlns="" id="{9B357D92-1A8C-4806-A896-0FA32EB0AA2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B9A15F2A-2B10-4CDE-984C-C32252099366}"/>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3409092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269A05-0F49-4310-85D5-3404C530A4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CA33811-4B25-4EEB-A0EA-F857E2D42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C3A83644-1935-43C9-87B6-46AE9016D9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DEAE518-7382-430F-B00D-F6B279DFC272}"/>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6" name="Footer Placeholder 5">
            <a:extLst>
              <a:ext uri="{FF2B5EF4-FFF2-40B4-BE49-F238E27FC236}">
                <a16:creationId xmlns:a16="http://schemas.microsoft.com/office/drawing/2014/main" xmlns="" id="{0EBC31AD-D6F5-419B-8C81-DBE0393B35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030FA72B-E7BC-4A76-9BF8-92BC90E7FA1B}"/>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1136748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039F0A-41DE-42FB-B067-5419AD0E6B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A428C1C6-CF60-4457-8C04-D6754ECA2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809BCF10-558C-4A1E-8DDC-9647E62303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2E2BE50-334D-4314-A0BC-5D848F21E337}"/>
              </a:ext>
            </a:extLst>
          </p:cNvPr>
          <p:cNvSpPr>
            <a:spLocks noGrp="1"/>
          </p:cNvSpPr>
          <p:nvPr>
            <p:ph type="dt" sz="half" idx="10"/>
          </p:nvPr>
        </p:nvSpPr>
        <p:spPr/>
        <p:txBody>
          <a:bodyPr/>
          <a:lstStyle/>
          <a:p>
            <a:fld id="{7CB64946-0C20-412A-B676-CE5FB59BF006}" type="datetimeFigureOut">
              <a:rPr lang="en-IN" smtClean="0"/>
              <a:pPr/>
              <a:t>09-09-2022</a:t>
            </a:fld>
            <a:endParaRPr lang="en-IN"/>
          </a:p>
        </p:txBody>
      </p:sp>
      <p:sp>
        <p:nvSpPr>
          <p:cNvPr id="6" name="Footer Placeholder 5">
            <a:extLst>
              <a:ext uri="{FF2B5EF4-FFF2-40B4-BE49-F238E27FC236}">
                <a16:creationId xmlns:a16="http://schemas.microsoft.com/office/drawing/2014/main" xmlns="" id="{E9630727-D1D7-488B-A1B5-ED7DC89669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2049136B-1393-4525-91E7-A97A5A18A4D3}"/>
              </a:ext>
            </a:extLst>
          </p:cNvPr>
          <p:cNvSpPr>
            <a:spLocks noGrp="1"/>
          </p:cNvSpPr>
          <p:nvPr>
            <p:ph type="sldNum" sz="quarter" idx="12"/>
          </p:nvPr>
        </p:nvSpPr>
        <p:spPr/>
        <p:txBody>
          <a:body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622010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825D2CB3-E662-4670-BFBA-B5A74BDEC3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7B0D9DF5-564C-4136-8A81-16047DF50C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299FD846-141A-4B6E-97F0-E1BE43A46E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B64946-0C20-412A-B676-CE5FB59BF006}" type="datetimeFigureOut">
              <a:rPr lang="en-IN" smtClean="0"/>
              <a:pPr/>
              <a:t>09-09-2022</a:t>
            </a:fld>
            <a:endParaRPr lang="en-IN"/>
          </a:p>
        </p:txBody>
      </p:sp>
      <p:sp>
        <p:nvSpPr>
          <p:cNvPr id="5" name="Footer Placeholder 4">
            <a:extLst>
              <a:ext uri="{FF2B5EF4-FFF2-40B4-BE49-F238E27FC236}">
                <a16:creationId xmlns:a16="http://schemas.microsoft.com/office/drawing/2014/main" xmlns="" id="{587F1E54-CBCD-4C31-9870-B21263FA8A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8A9B1CBF-7D74-4F8D-A232-8BE1F941D9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C6110D-3EC2-4A3E-9C0B-7441E5084EAF}" type="slidenum">
              <a:rPr lang="en-IN" smtClean="0"/>
              <a:pPr/>
              <a:t>‹#›</a:t>
            </a:fld>
            <a:endParaRPr lang="en-IN"/>
          </a:p>
        </p:txBody>
      </p:sp>
    </p:spTree>
    <p:extLst>
      <p:ext uri="{BB962C8B-B14F-4D97-AF65-F5344CB8AC3E}">
        <p14:creationId xmlns:p14="http://schemas.microsoft.com/office/powerpoint/2010/main" xmlns="" val="435611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customXml" Target="../ink/ink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8CF668C0-DDEA-4C2B-A123-D373681D2A58}"/>
              </a:ext>
            </a:extLst>
          </p:cNvPr>
          <p:cNvSpPr>
            <a:spLocks noGrp="1"/>
          </p:cNvSpPr>
          <p:nvPr>
            <p:ph type="subTitle" idx="1"/>
          </p:nvPr>
        </p:nvSpPr>
        <p:spPr>
          <a:xfrm>
            <a:off x="1524000" y="1603717"/>
            <a:ext cx="9144000" cy="3654083"/>
          </a:xfrm>
        </p:spPr>
        <p:txBody>
          <a:bodyPr/>
          <a:lstStyle/>
          <a:p>
            <a:endParaRPr lang="en-IN" dirty="0"/>
          </a:p>
          <a:p>
            <a:endParaRPr lang="en-IN" dirty="0"/>
          </a:p>
          <a:p>
            <a:r>
              <a:rPr lang="en-IN" sz="5400" dirty="0"/>
              <a:t>UNIT-III</a:t>
            </a:r>
          </a:p>
          <a:p>
            <a:r>
              <a:rPr lang="en-IN" sz="5400" dirty="0"/>
              <a:t>Memory Management</a:t>
            </a:r>
          </a:p>
        </p:txBody>
      </p:sp>
    </p:spTree>
    <p:extLst>
      <p:ext uri="{BB962C8B-B14F-4D97-AF65-F5344CB8AC3E}">
        <p14:creationId xmlns:p14="http://schemas.microsoft.com/office/powerpoint/2010/main" xmlns="" val="2667646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3393F88-D282-48F6-8100-72B9A448E7CD}"/>
              </a:ext>
            </a:extLst>
          </p:cNvPr>
          <p:cNvSpPr>
            <a:spLocks noGrp="1"/>
          </p:cNvSpPr>
          <p:nvPr>
            <p:ph idx="1"/>
          </p:nvPr>
        </p:nvSpPr>
        <p:spPr>
          <a:xfrm>
            <a:off x="838200" y="478302"/>
            <a:ext cx="10515600" cy="6231987"/>
          </a:xfrm>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Suppose J1 completes execution, then it leaves memory and the 60K becomes a hole.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Thus we have two non-adjacent Holes of sizes 60K and 26K.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Neither J3 nor J5 can be accommodated in these Holes (without combining).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Suppose if these holes are adjacent to one another then we get a single large hole of size 86K and allocation can be done for Job3. But presently these two holes are non adjacent.</a:t>
            </a: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Hence operating system combines these two non adjacent Holes into a single large hole by executing a program called garbage collector. This program relocates Job2 and Job4 down and moves 26K up. This method is called compaction.</a:t>
            </a: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Now allocation for Job3 is done in 86K hole. Compaction is a time consuming process i.e. Executing garbage collector requires considerable time. Hence compaction should be employed only if it is necessary.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2231DFFA-6A36-4132-89C9-41EDC0086418}"/>
              </a:ext>
            </a:extLst>
          </p:cNvPr>
          <p:cNvPicPr/>
          <p:nvPr/>
        </p:nvPicPr>
        <p:blipFill>
          <a:blip r:embed="rId2">
            <a:lum bright="-20000" contrast="80000"/>
            <a:grayscl/>
          </a:blip>
          <a:srcRect/>
          <a:stretch>
            <a:fillRect/>
          </a:stretch>
        </p:blipFill>
        <p:spPr bwMode="auto">
          <a:xfrm>
            <a:off x="2480603" y="2145984"/>
            <a:ext cx="1962150" cy="1619250"/>
          </a:xfrm>
          <a:prstGeom prst="rect">
            <a:avLst/>
          </a:prstGeom>
          <a:noFill/>
          <a:ln w="9525">
            <a:noFill/>
            <a:miter lim="800000"/>
            <a:headEnd/>
            <a:tailEnd/>
          </a:ln>
        </p:spPr>
      </p:pic>
      <p:pic>
        <p:nvPicPr>
          <p:cNvPr id="5" name="Picture 4">
            <a:extLst>
              <a:ext uri="{FF2B5EF4-FFF2-40B4-BE49-F238E27FC236}">
                <a16:creationId xmlns:a16="http://schemas.microsoft.com/office/drawing/2014/main" xmlns="" id="{DE6D6D73-3C80-4173-B56E-7BD9559D4913}"/>
              </a:ext>
            </a:extLst>
          </p:cNvPr>
          <p:cNvPicPr/>
          <p:nvPr/>
        </p:nvPicPr>
        <p:blipFill>
          <a:blip r:embed="rId3">
            <a:lum bright="-20000" contrast="80000"/>
            <a:grayscl/>
          </a:blip>
          <a:srcRect/>
          <a:stretch>
            <a:fillRect/>
          </a:stretch>
        </p:blipFill>
        <p:spPr bwMode="auto">
          <a:xfrm>
            <a:off x="2335164" y="4704253"/>
            <a:ext cx="1838325" cy="1457325"/>
          </a:xfrm>
          <a:prstGeom prst="rect">
            <a:avLst/>
          </a:prstGeom>
          <a:noFill/>
          <a:ln w="9525">
            <a:noFill/>
            <a:miter lim="800000"/>
            <a:headEnd/>
            <a:tailEnd/>
          </a:ln>
        </p:spPr>
      </p:pic>
    </p:spTree>
    <p:extLst>
      <p:ext uri="{BB962C8B-B14F-4D97-AF65-F5344CB8AC3E}">
        <p14:creationId xmlns:p14="http://schemas.microsoft.com/office/powerpoint/2010/main" xmlns="" val="4053687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3E7EFD0-BE3C-4C29-AF89-5C3454F157A6}"/>
              </a:ext>
            </a:extLst>
          </p:cNvPr>
          <p:cNvSpPr>
            <a:spLocks noGrp="1"/>
          </p:cNvSpPr>
          <p:nvPr>
            <p:ph idx="1"/>
          </p:nvPr>
        </p:nvSpPr>
        <p:spPr>
          <a:xfrm>
            <a:off x="838200" y="478302"/>
            <a:ext cx="10515600" cy="5698661"/>
          </a:xfrm>
        </p:spPr>
        <p:txBody>
          <a:bodyPr/>
          <a:lstStyle/>
          <a:p>
            <a:pPr marL="0" indent="0" algn="ctr">
              <a:buNone/>
            </a:pPr>
            <a:r>
              <a:rPr lang="en-IN" b="0" i="0" dirty="0">
                <a:solidFill>
                  <a:srgbClr val="212529"/>
                </a:solidFill>
                <a:effectLst/>
                <a:latin typeface="system-ui"/>
              </a:rPr>
              <a:t>Swapping in Operating System</a:t>
            </a:r>
          </a:p>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Swapping is a memory management technique and is used to temporarily remove the inactive programs from the main memory of the computer system. </a:t>
            </a:r>
          </a:p>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Any process must be in the memory for its execution,  but can be swapped temporarily out of memory to a backing store and then again brought back into the memory to complete its execution. </a:t>
            </a:r>
          </a:p>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Swapping is done so that other processes get memory for their execution.</a:t>
            </a:r>
          </a:p>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Basically, low priority processes may be swapped out so that processes with a higher priority may be loaded and executed</a:t>
            </a:r>
            <a:r>
              <a:rPr lang="en-US" b="0" i="0" dirty="0">
                <a:solidFill>
                  <a:srgbClr val="212529"/>
                </a:solidFill>
                <a:effectLst/>
                <a:latin typeface="system-ui"/>
              </a:rPr>
              <a:t>.</a:t>
            </a:r>
            <a:endParaRPr lang="en-IN" dirty="0"/>
          </a:p>
        </p:txBody>
      </p:sp>
    </p:spTree>
    <p:extLst>
      <p:ext uri="{BB962C8B-B14F-4D97-AF65-F5344CB8AC3E}">
        <p14:creationId xmlns:p14="http://schemas.microsoft.com/office/powerpoint/2010/main" xmlns="" val="4261851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607DB8A-89EF-4288-A546-DA0D8B5D3E83}"/>
              </a:ext>
            </a:extLst>
          </p:cNvPr>
          <p:cNvSpPr>
            <a:spLocks noGrp="1"/>
          </p:cNvSpPr>
          <p:nvPr>
            <p:ph idx="1"/>
          </p:nvPr>
        </p:nvSpPr>
        <p:spPr>
          <a:xfrm>
            <a:off x="838200" y="576774"/>
            <a:ext cx="10515600" cy="6105379"/>
          </a:xfrm>
        </p:spPr>
        <p:txBody>
          <a:bodyPr>
            <a:normAutofit/>
          </a:bodyPr>
          <a:lstStyle/>
          <a:p>
            <a:pPr marL="0" indent="0">
              <a:buNone/>
            </a:pPr>
            <a:r>
              <a:rPr lang="en-US" sz="2000" b="0" i="0" dirty="0">
                <a:solidFill>
                  <a:srgbClr val="212529"/>
                </a:solidFill>
                <a:effectLst/>
                <a:latin typeface="system-ui"/>
              </a:rPr>
              <a:t>Let us understand this technique with the help of a figure given below:</a:t>
            </a: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endParaRPr lang="en-US" sz="2000" dirty="0">
              <a:solidFill>
                <a:srgbClr val="212529"/>
              </a:solidFill>
              <a:latin typeface="system-ui"/>
            </a:endParaRPr>
          </a:p>
          <a:p>
            <a:pPr marL="0" indent="0">
              <a:buNone/>
            </a:pPr>
            <a:r>
              <a:rPr lang="en-US" sz="1600" b="0" i="0" dirty="0">
                <a:solidFill>
                  <a:srgbClr val="212529"/>
                </a:solidFill>
                <a:effectLst/>
                <a:latin typeface="Times New Roman" panose="02020603050405020304" pitchFamily="18" charset="0"/>
                <a:cs typeface="Times New Roman" panose="02020603050405020304" pitchFamily="18" charset="0"/>
              </a:rPr>
              <a:t>The above diagram shows swapping of two processes where the disk is used as a Backing store</a:t>
            </a:r>
          </a:p>
          <a:p>
            <a:pPr marL="0" indent="0">
              <a:buNone/>
            </a:pPr>
            <a:r>
              <a:rPr lang="en-US" sz="1600" b="0" i="0" dirty="0">
                <a:solidFill>
                  <a:srgbClr val="212529"/>
                </a:solidFill>
                <a:effectLst/>
                <a:latin typeface="Times New Roman" panose="02020603050405020304" pitchFamily="18" charset="0"/>
                <a:cs typeface="Times New Roman" panose="02020603050405020304" pitchFamily="18" charset="0"/>
              </a:rPr>
              <a:t>In the above diagram, suppose there is a multiprogramming environment with a round-robin scheduling algorithm; </a:t>
            </a:r>
          </a:p>
          <a:p>
            <a:pPr marL="0" indent="0">
              <a:buNone/>
            </a:pPr>
            <a:r>
              <a:rPr lang="en-US" sz="1600" b="0" i="0" dirty="0">
                <a:solidFill>
                  <a:srgbClr val="212529"/>
                </a:solidFill>
                <a:effectLst/>
                <a:latin typeface="Times New Roman" panose="02020603050405020304" pitchFamily="18" charset="0"/>
                <a:cs typeface="Times New Roman" panose="02020603050405020304" pitchFamily="18" charset="0"/>
              </a:rPr>
              <a:t>whenever the time quantum expires then the memory manager starts to swap out those processes that are just finished and swap another process into the memory that has been freed.</a:t>
            </a:r>
            <a:endParaRPr lang="en-IN" sz="2400"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xmlns="" id="{BEA7E8EB-A970-474A-88A5-0D1BC1DF3F58}"/>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85825" y="964186"/>
            <a:ext cx="5210175" cy="282002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864513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16D8C7A-97D9-495C-8875-0D99BDC3DC61}"/>
              </a:ext>
            </a:extLst>
          </p:cNvPr>
          <p:cNvSpPr>
            <a:spLocks noGrp="1"/>
          </p:cNvSpPr>
          <p:nvPr>
            <p:ph idx="1"/>
          </p:nvPr>
        </p:nvSpPr>
        <p:spPr>
          <a:xfrm>
            <a:off x="838200" y="253218"/>
            <a:ext cx="10515600" cy="5923745"/>
          </a:xfrm>
        </p:spPr>
        <p:txBody>
          <a:bodyPr>
            <a:normAutofit/>
          </a:bodyPr>
          <a:lstStyle/>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A variant of the swapping technique is the priority-based scheduling algorithm. </a:t>
            </a:r>
          </a:p>
          <a:p>
            <a:r>
              <a:rPr lang="en-US" sz="2000" b="0" i="0" dirty="0">
                <a:solidFill>
                  <a:srgbClr val="212529"/>
                </a:solidFill>
                <a:effectLst/>
                <a:latin typeface="Times New Roman" panose="02020603050405020304" pitchFamily="18" charset="0"/>
                <a:cs typeface="Times New Roman" panose="02020603050405020304" pitchFamily="18" charset="0"/>
              </a:rPr>
              <a:t>If any higher-priority process arrives and wants service, then the memory manager swaps out lower priority processes and then load the higher priority processes and then execute them. </a:t>
            </a:r>
          </a:p>
          <a:p>
            <a:r>
              <a:rPr lang="en-US" sz="2000" b="0" i="0" dirty="0">
                <a:solidFill>
                  <a:srgbClr val="212529"/>
                </a:solidFill>
                <a:effectLst/>
                <a:latin typeface="Times New Roman" panose="02020603050405020304" pitchFamily="18" charset="0"/>
                <a:cs typeface="Times New Roman" panose="02020603050405020304" pitchFamily="18" charset="0"/>
              </a:rPr>
              <a:t>When the process with higher priority finishes .then the process with lower priority swapped back in and continues its execution. </a:t>
            </a:r>
          </a:p>
          <a:p>
            <a:r>
              <a:rPr lang="en-US" sz="2000" b="0" i="0" dirty="0">
                <a:solidFill>
                  <a:srgbClr val="212529"/>
                </a:solidFill>
                <a:effectLst/>
                <a:latin typeface="Times New Roman" panose="02020603050405020304" pitchFamily="18" charset="0"/>
                <a:cs typeface="Times New Roman" panose="02020603050405020304" pitchFamily="18" charset="0"/>
              </a:rPr>
              <a:t>This variant is sometimes known as roll in and roll out.</a:t>
            </a:r>
          </a:p>
          <a:p>
            <a:pPr marL="0" indent="0" algn="l">
              <a:buNone/>
            </a:pPr>
            <a:r>
              <a:rPr lang="en-US" sz="2000" b="0" i="0" dirty="0">
                <a:solidFill>
                  <a:srgbClr val="212529"/>
                </a:solidFill>
                <a:effectLst/>
                <a:latin typeface="Times New Roman" panose="02020603050405020304" pitchFamily="18" charset="0"/>
                <a:cs typeface="Times New Roman" panose="02020603050405020304" pitchFamily="18" charset="0"/>
              </a:rPr>
              <a:t>There are two more concepts that come in the swapping technique and these are:</a:t>
            </a:r>
            <a:r>
              <a:rPr lang="en-US" sz="2000" b="1" i="0" dirty="0">
                <a:solidFill>
                  <a:srgbClr val="212529"/>
                </a:solidFill>
                <a:effectLst/>
                <a:latin typeface="Times New Roman" panose="02020603050405020304" pitchFamily="18" charset="0"/>
                <a:cs typeface="Times New Roman" panose="02020603050405020304" pitchFamily="18" charset="0"/>
              </a:rPr>
              <a:t> swap in </a:t>
            </a:r>
            <a:r>
              <a:rPr lang="en-US" sz="2000" b="0" i="0" dirty="0">
                <a:solidFill>
                  <a:srgbClr val="212529"/>
                </a:solidFill>
                <a:effectLst/>
                <a:latin typeface="Times New Roman" panose="02020603050405020304" pitchFamily="18" charset="0"/>
                <a:cs typeface="Times New Roman" panose="02020603050405020304" pitchFamily="18" charset="0"/>
              </a:rPr>
              <a:t>and </a:t>
            </a:r>
            <a:r>
              <a:rPr lang="en-US" sz="2000" b="1" i="0" dirty="0">
                <a:solidFill>
                  <a:srgbClr val="212529"/>
                </a:solidFill>
                <a:effectLst/>
                <a:latin typeface="Times New Roman" panose="02020603050405020304" pitchFamily="18" charset="0"/>
                <a:cs typeface="Times New Roman" panose="02020603050405020304" pitchFamily="18" charset="0"/>
              </a:rPr>
              <a:t>swap out.</a:t>
            </a:r>
            <a:endParaRPr lang="en-US" sz="2000" b="0" i="0" dirty="0">
              <a:solidFill>
                <a:srgbClr val="212529"/>
              </a:solidFill>
              <a:effectLst/>
              <a:latin typeface="Times New Roman" panose="02020603050405020304" pitchFamily="18" charset="0"/>
              <a:cs typeface="Times New Roman" panose="02020603050405020304" pitchFamily="18" charset="0"/>
            </a:endParaRPr>
          </a:p>
          <a:p>
            <a:pPr marL="0" indent="0" algn="l">
              <a:buNone/>
            </a:pPr>
            <a:r>
              <a:rPr lang="en-US" sz="2000" b="1" i="0" dirty="0">
                <a:solidFill>
                  <a:srgbClr val="212529"/>
                </a:solidFill>
                <a:effectLst/>
                <a:latin typeface="Times New Roman" panose="02020603050405020304" pitchFamily="18" charset="0"/>
                <a:cs typeface="Times New Roman" panose="02020603050405020304" pitchFamily="18" charset="0"/>
              </a:rPr>
              <a:t>Swap In and Swap Out in OS</a:t>
            </a:r>
          </a:p>
          <a:p>
            <a:pPr algn="l"/>
            <a:r>
              <a:rPr lang="en-US" sz="2000" b="0" i="0" dirty="0">
                <a:solidFill>
                  <a:srgbClr val="212529"/>
                </a:solidFill>
                <a:effectLst/>
                <a:latin typeface="Times New Roman" panose="02020603050405020304" pitchFamily="18" charset="0"/>
                <a:cs typeface="Times New Roman" panose="02020603050405020304" pitchFamily="18" charset="0"/>
              </a:rPr>
              <a:t>The procedure by which any process gets removed from the </a:t>
            </a:r>
            <a:r>
              <a:rPr lang="en-US" sz="2000" b="1" i="0" dirty="0">
                <a:solidFill>
                  <a:srgbClr val="212529"/>
                </a:solidFill>
                <a:effectLst/>
                <a:latin typeface="Times New Roman" panose="02020603050405020304" pitchFamily="18" charset="0"/>
                <a:cs typeface="Times New Roman" panose="02020603050405020304" pitchFamily="18" charset="0"/>
              </a:rPr>
              <a:t>hard disk </a:t>
            </a:r>
            <a:r>
              <a:rPr lang="en-US" sz="2000" b="0" i="0" dirty="0">
                <a:solidFill>
                  <a:srgbClr val="212529"/>
                </a:solidFill>
                <a:effectLst/>
                <a:latin typeface="Times New Roman" panose="02020603050405020304" pitchFamily="18" charset="0"/>
                <a:cs typeface="Times New Roman" panose="02020603050405020304" pitchFamily="18" charset="0"/>
              </a:rPr>
              <a:t>and placed in the </a:t>
            </a:r>
            <a:r>
              <a:rPr lang="en-US" sz="2000" b="1" i="0" dirty="0">
                <a:solidFill>
                  <a:srgbClr val="212529"/>
                </a:solidFill>
                <a:effectLst/>
                <a:latin typeface="Times New Roman" panose="02020603050405020304" pitchFamily="18" charset="0"/>
                <a:cs typeface="Times New Roman" panose="02020603050405020304" pitchFamily="18" charset="0"/>
              </a:rPr>
              <a:t>main memory or RAM </a:t>
            </a:r>
            <a:r>
              <a:rPr lang="en-US" sz="2000" b="0" i="0" dirty="0">
                <a:solidFill>
                  <a:srgbClr val="212529"/>
                </a:solidFill>
                <a:effectLst/>
                <a:latin typeface="Times New Roman" panose="02020603050405020304" pitchFamily="18" charset="0"/>
                <a:cs typeface="Times New Roman" panose="02020603050405020304" pitchFamily="18" charset="0"/>
              </a:rPr>
              <a:t>commonly known as </a:t>
            </a:r>
            <a:r>
              <a:rPr lang="en-US" sz="2000" b="1" i="0" dirty="0">
                <a:solidFill>
                  <a:srgbClr val="212529"/>
                </a:solidFill>
                <a:effectLst/>
                <a:latin typeface="Times New Roman" panose="02020603050405020304" pitchFamily="18" charset="0"/>
                <a:cs typeface="Times New Roman" panose="02020603050405020304" pitchFamily="18" charset="0"/>
              </a:rPr>
              <a:t>Swap In.</a:t>
            </a:r>
            <a:endParaRPr lang="en-US" sz="2000" b="0" i="0" dirty="0">
              <a:solidFill>
                <a:srgbClr val="212529"/>
              </a:solidFill>
              <a:effectLst/>
              <a:latin typeface="Times New Roman" panose="02020603050405020304" pitchFamily="18" charset="0"/>
              <a:cs typeface="Times New Roman" panose="02020603050405020304" pitchFamily="18" charset="0"/>
            </a:endParaRPr>
          </a:p>
          <a:p>
            <a:pPr algn="l"/>
            <a:r>
              <a:rPr lang="en-US" sz="2000" b="0" i="0" dirty="0">
                <a:solidFill>
                  <a:srgbClr val="212529"/>
                </a:solidFill>
                <a:effectLst/>
                <a:latin typeface="Times New Roman" panose="02020603050405020304" pitchFamily="18" charset="0"/>
                <a:cs typeface="Times New Roman" panose="02020603050405020304" pitchFamily="18" charset="0"/>
              </a:rPr>
              <a:t>On the other hand, </a:t>
            </a:r>
            <a:r>
              <a:rPr lang="en-US" sz="2000" b="1" i="0" dirty="0">
                <a:solidFill>
                  <a:srgbClr val="212529"/>
                </a:solidFill>
                <a:effectLst/>
                <a:latin typeface="Times New Roman" panose="02020603050405020304" pitchFamily="18" charset="0"/>
                <a:cs typeface="Times New Roman" panose="02020603050405020304" pitchFamily="18" charset="0"/>
              </a:rPr>
              <a:t>Swap Out</a:t>
            </a:r>
            <a:r>
              <a:rPr lang="en-US" sz="2000" b="0" i="0" dirty="0">
                <a:solidFill>
                  <a:srgbClr val="212529"/>
                </a:solidFill>
                <a:effectLst/>
                <a:latin typeface="Times New Roman" panose="02020603050405020304" pitchFamily="18" charset="0"/>
                <a:cs typeface="Times New Roman" panose="02020603050405020304" pitchFamily="18" charset="0"/>
              </a:rPr>
              <a:t> is the method of removing a process from the </a:t>
            </a:r>
            <a:r>
              <a:rPr lang="en-US" sz="2000" b="1" i="0" dirty="0">
                <a:solidFill>
                  <a:srgbClr val="212529"/>
                </a:solidFill>
                <a:effectLst/>
                <a:latin typeface="Times New Roman" panose="02020603050405020304" pitchFamily="18" charset="0"/>
                <a:cs typeface="Times New Roman" panose="02020603050405020304" pitchFamily="18" charset="0"/>
              </a:rPr>
              <a:t>main memory or RAM</a:t>
            </a:r>
            <a:r>
              <a:rPr lang="en-US" sz="2000" b="0" i="0" dirty="0">
                <a:solidFill>
                  <a:srgbClr val="212529"/>
                </a:solidFill>
                <a:effectLst/>
                <a:latin typeface="Times New Roman" panose="02020603050405020304" pitchFamily="18" charset="0"/>
                <a:cs typeface="Times New Roman" panose="02020603050405020304" pitchFamily="18" charset="0"/>
              </a:rPr>
              <a:t> and then adding it to the </a:t>
            </a:r>
            <a:r>
              <a:rPr lang="en-US" sz="2000" b="1" i="0" dirty="0">
                <a:solidFill>
                  <a:srgbClr val="212529"/>
                </a:solidFill>
                <a:effectLst/>
                <a:latin typeface="Times New Roman" panose="02020603050405020304" pitchFamily="18" charset="0"/>
                <a:cs typeface="Times New Roman" panose="02020603050405020304" pitchFamily="18" charset="0"/>
              </a:rPr>
              <a:t>Hard Disk.</a:t>
            </a:r>
            <a:endParaRPr lang="en-US" sz="2000" b="0" i="0" dirty="0">
              <a:solidFill>
                <a:srgbClr val="212529"/>
              </a:solidFill>
              <a:effectLst/>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6295492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F0643EC5-15CB-4998-889B-53784A975CDB}"/>
              </a:ext>
            </a:extLst>
          </p:cNvPr>
          <p:cNvSpPr>
            <a:spLocks noGrp="1"/>
          </p:cNvSpPr>
          <p:nvPr>
            <p:ph idx="1"/>
          </p:nvPr>
        </p:nvSpPr>
        <p:spPr>
          <a:xfrm>
            <a:off x="838200" y="633413"/>
            <a:ext cx="10515600" cy="5543550"/>
          </a:xfrm>
        </p:spPr>
        <p:txBody>
          <a:bodyPr/>
          <a:lstStyle/>
          <a:p>
            <a:pPr marL="0" indent="0" algn="l">
              <a:buNone/>
            </a:pPr>
            <a:r>
              <a:rPr lang="en-US" sz="2000" b="0" i="0" dirty="0">
                <a:solidFill>
                  <a:srgbClr val="212529"/>
                </a:solidFill>
                <a:effectLst/>
                <a:latin typeface="Times New Roman" panose="02020603050405020304" pitchFamily="18" charset="0"/>
                <a:cs typeface="Times New Roman" panose="02020603050405020304" pitchFamily="18" charset="0"/>
              </a:rPr>
              <a:t>Advantages of Swapping</a:t>
            </a:r>
          </a:p>
          <a:p>
            <a:pPr marL="0" indent="0" algn="l">
              <a:buNone/>
            </a:pPr>
            <a:r>
              <a:rPr lang="en-US" sz="2000" b="0" i="0" dirty="0">
                <a:solidFill>
                  <a:srgbClr val="212529"/>
                </a:solidFill>
                <a:effectLst/>
                <a:latin typeface="Times New Roman" panose="02020603050405020304" pitchFamily="18" charset="0"/>
                <a:cs typeface="Times New Roman" panose="02020603050405020304" pitchFamily="18" charset="0"/>
              </a:rPr>
              <a:t>The advantages/benefits of the Swapping technique are as follows:</a:t>
            </a:r>
          </a:p>
          <a:p>
            <a:pPr algn="l">
              <a:buFont typeface="+mj-lt"/>
              <a:buAutoNum type="arabicPeriod"/>
            </a:pPr>
            <a:r>
              <a:rPr lang="en-US" sz="2000" b="0" i="0" dirty="0">
                <a:solidFill>
                  <a:srgbClr val="212529"/>
                </a:solidFill>
                <a:effectLst/>
                <a:latin typeface="Times New Roman" panose="02020603050405020304" pitchFamily="18" charset="0"/>
                <a:cs typeface="Times New Roman" panose="02020603050405020304" pitchFamily="18" charset="0"/>
              </a:rPr>
              <a:t>The swapping technique mainly helps the CPU to manage multiple processes within a single main memory.</a:t>
            </a:r>
          </a:p>
          <a:p>
            <a:pPr algn="l">
              <a:buFont typeface="+mj-lt"/>
              <a:buAutoNum type="arabicPeriod"/>
            </a:pPr>
            <a:r>
              <a:rPr lang="en-US" sz="2000" b="0" i="0" dirty="0">
                <a:solidFill>
                  <a:srgbClr val="212529"/>
                </a:solidFill>
                <a:effectLst/>
                <a:latin typeface="Times New Roman" panose="02020603050405020304" pitchFamily="18" charset="0"/>
                <a:cs typeface="Times New Roman" panose="02020603050405020304" pitchFamily="18" charset="0"/>
              </a:rPr>
              <a:t>This technique helps to create and use virtual memory.</a:t>
            </a:r>
          </a:p>
          <a:p>
            <a:pPr algn="l">
              <a:buFont typeface="+mj-lt"/>
              <a:buAutoNum type="arabicPeriod"/>
            </a:pPr>
            <a:r>
              <a:rPr lang="en-US" sz="2000" b="0" i="0" dirty="0">
                <a:solidFill>
                  <a:srgbClr val="212529"/>
                </a:solidFill>
                <a:effectLst/>
                <a:latin typeface="Times New Roman" panose="02020603050405020304" pitchFamily="18" charset="0"/>
                <a:cs typeface="Times New Roman" panose="02020603050405020304" pitchFamily="18" charset="0"/>
              </a:rPr>
              <a:t>With the help of this technique, the CPU can perform several tasks simultaneously. Thus, processes need not wait too long before their execution.</a:t>
            </a:r>
          </a:p>
          <a:p>
            <a:pPr algn="l">
              <a:buFont typeface="+mj-lt"/>
              <a:buAutoNum type="arabicPeriod"/>
            </a:pPr>
            <a:r>
              <a:rPr lang="en-US" sz="2000" b="0" i="0" dirty="0">
                <a:solidFill>
                  <a:srgbClr val="212529"/>
                </a:solidFill>
                <a:effectLst/>
                <a:latin typeface="Times New Roman" panose="02020603050405020304" pitchFamily="18" charset="0"/>
                <a:cs typeface="Times New Roman" panose="02020603050405020304" pitchFamily="18" charset="0"/>
              </a:rPr>
              <a:t>This technique is economical.</a:t>
            </a:r>
          </a:p>
          <a:p>
            <a:pPr algn="l">
              <a:buFont typeface="+mj-lt"/>
              <a:buAutoNum type="arabicPeriod"/>
            </a:pPr>
            <a:r>
              <a:rPr lang="en-US" sz="2000" b="0" i="0" dirty="0">
                <a:solidFill>
                  <a:srgbClr val="212529"/>
                </a:solidFill>
                <a:effectLst/>
                <a:latin typeface="Times New Roman" panose="02020603050405020304" pitchFamily="18" charset="0"/>
                <a:cs typeface="Times New Roman" panose="02020603050405020304" pitchFamily="18" charset="0"/>
              </a:rPr>
              <a:t>This technique can be easily applied to priority-based scheduling in order to improve its performance.</a:t>
            </a:r>
          </a:p>
          <a:p>
            <a:pPr algn="l">
              <a:buFont typeface="+mj-lt"/>
              <a:buAutoNum type="arabicPeriod"/>
            </a:pPr>
            <a:endParaRPr lang="en-US" b="0" i="0" dirty="0">
              <a:solidFill>
                <a:srgbClr val="212529"/>
              </a:solidFill>
              <a:effectLst/>
              <a:latin typeface="system-ui"/>
            </a:endParaRPr>
          </a:p>
          <a:p>
            <a:endParaRPr lang="en-IN" dirty="0"/>
          </a:p>
        </p:txBody>
      </p:sp>
    </p:spTree>
    <p:extLst>
      <p:ext uri="{BB962C8B-B14F-4D97-AF65-F5344CB8AC3E}">
        <p14:creationId xmlns:p14="http://schemas.microsoft.com/office/powerpoint/2010/main" xmlns="" val="2115841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ED216F4-9621-4B24-B7FB-393892849C09}"/>
              </a:ext>
            </a:extLst>
          </p:cNvPr>
          <p:cNvSpPr>
            <a:spLocks noGrp="1"/>
          </p:cNvSpPr>
          <p:nvPr>
            <p:ph idx="1"/>
          </p:nvPr>
        </p:nvSpPr>
        <p:spPr>
          <a:xfrm>
            <a:off x="838200" y="529389"/>
            <a:ext cx="10515600" cy="6196264"/>
          </a:xfrm>
        </p:spPr>
        <p:txBody>
          <a:bodyPr/>
          <a:lstStyle/>
          <a:p>
            <a:pPr marL="0" indent="0">
              <a:buNone/>
            </a:pPr>
            <a:r>
              <a:rPr lang="en-US" dirty="0"/>
              <a:t>Paging</a:t>
            </a:r>
          </a:p>
          <a:p>
            <a:r>
              <a:rPr lang="en-US" sz="2000" dirty="0"/>
              <a:t>In paging the process is divided in to </a:t>
            </a:r>
            <a:r>
              <a:rPr lang="en-US" sz="2000" dirty="0" err="1"/>
              <a:t>no.of</a:t>
            </a:r>
            <a:r>
              <a:rPr lang="en-US" sz="2000" dirty="0"/>
              <a:t> partitions called pages(Logical Memory). The size of each page must be same.(if page0 size is 1KB,remaining page size should also be 1KB)</a:t>
            </a:r>
          </a:p>
          <a:p>
            <a:r>
              <a:rPr lang="en-US" sz="2000" dirty="0"/>
              <a:t>Main memory(Physical Memory) is divided into no. of partitions called Frames. The Size of each frame must be same.</a:t>
            </a:r>
          </a:p>
          <a:p>
            <a:r>
              <a:rPr lang="en-US" sz="2000" dirty="0"/>
              <a:t>The page size and Frame size must be equal</a:t>
            </a:r>
          </a:p>
          <a:p>
            <a:r>
              <a:rPr lang="en-US" sz="2000" dirty="0"/>
              <a:t>Whenever CPU needs to executes a process then the pages of the process from S.M  are loaded in to frames of the main memory.</a:t>
            </a:r>
          </a:p>
          <a:p>
            <a:r>
              <a:rPr lang="en-US" sz="2000" dirty="0"/>
              <a:t>Page table accepts page number as the input and produces Frame no. as the output.</a:t>
            </a:r>
          </a:p>
          <a:p>
            <a:endParaRPr lang="en-US" sz="2000" dirty="0"/>
          </a:p>
          <a:p>
            <a:endParaRPr lang="en-US" sz="2000" dirty="0"/>
          </a:p>
          <a:p>
            <a:endParaRPr lang="en-US" sz="2000" dirty="0"/>
          </a:p>
          <a:p>
            <a:endParaRPr lang="en-US" sz="2000" dirty="0"/>
          </a:p>
          <a:p>
            <a:endParaRPr lang="en-US" sz="2000" dirty="0"/>
          </a:p>
          <a:p>
            <a:endParaRPr lang="en-US" sz="2000" dirty="0"/>
          </a:p>
          <a:p>
            <a:pPr marL="0" indent="0">
              <a:buNone/>
            </a:pPr>
            <a:r>
              <a:rPr lang="en-US" sz="1800" b="1" dirty="0">
                <a:solidFill>
                  <a:srgbClr val="000000"/>
                </a:solidFill>
                <a:effectLst/>
                <a:latin typeface="Times New Roman" panose="02020603050405020304" pitchFamily="18" charset="0"/>
                <a:ea typeface="Times New Roman" panose="02020603050405020304" pitchFamily="18" charset="0"/>
              </a:rPr>
              <a:t>Figure 8.11 - Paging model of logical and physical memory</a:t>
            </a:r>
            <a:endParaRPr lang="en-IN" sz="1800" dirty="0">
              <a:effectLst/>
              <a:latin typeface="Times New Roman" panose="02020603050405020304" pitchFamily="18" charset="0"/>
              <a:ea typeface="Times New Roman" panose="02020603050405020304" pitchFamily="18" charset="0"/>
            </a:endParaRPr>
          </a:p>
          <a:p>
            <a:endParaRPr lang="en-US" sz="2000" dirty="0"/>
          </a:p>
          <a:p>
            <a:endParaRPr lang="en-US" sz="2000" dirty="0"/>
          </a:p>
          <a:p>
            <a:endParaRPr lang="en-US" sz="2000" dirty="0"/>
          </a:p>
          <a:p>
            <a:pPr marL="0" indent="0">
              <a:buNone/>
            </a:pPr>
            <a:endParaRPr lang="en-US" sz="2000" dirty="0"/>
          </a:p>
          <a:p>
            <a:pPr marL="0" indent="0">
              <a:buNone/>
            </a:pPr>
            <a:endParaRPr lang="en-IN" dirty="0"/>
          </a:p>
        </p:txBody>
      </p:sp>
      <p:pic>
        <p:nvPicPr>
          <p:cNvPr id="4" name="Picture 3" descr="8_11_PagingModel">
            <a:extLst>
              <a:ext uri="{FF2B5EF4-FFF2-40B4-BE49-F238E27FC236}">
                <a16:creationId xmlns:a16="http://schemas.microsoft.com/office/drawing/2014/main" xmlns="" id="{BFA945A3-3512-40AD-885F-351475C13C1C}"/>
              </a:ext>
            </a:extLst>
          </p:cNvPr>
          <p:cNvPicPr/>
          <p:nvPr/>
        </p:nvPicPr>
        <p:blipFill>
          <a:blip r:embed="rId2"/>
          <a:srcRect/>
          <a:stretch>
            <a:fillRect/>
          </a:stretch>
        </p:blipFill>
        <p:spPr bwMode="auto">
          <a:xfrm>
            <a:off x="1533024" y="3777916"/>
            <a:ext cx="4927934" cy="2454442"/>
          </a:xfrm>
          <a:prstGeom prst="rect">
            <a:avLst/>
          </a:prstGeom>
          <a:noFill/>
          <a:ln w="9525">
            <a:noFill/>
            <a:miter lim="800000"/>
            <a:headEnd/>
            <a:tailEnd/>
          </a:ln>
        </p:spPr>
      </p:pic>
    </p:spTree>
    <p:extLst>
      <p:ext uri="{BB962C8B-B14F-4D97-AF65-F5344CB8AC3E}">
        <p14:creationId xmlns:p14="http://schemas.microsoft.com/office/powerpoint/2010/main" xmlns="" val="529396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567AA65-CF87-4ED5-B7EF-D544A1F32D1F}"/>
              </a:ext>
            </a:extLst>
          </p:cNvPr>
          <p:cNvSpPr>
            <a:spLocks noGrp="1"/>
          </p:cNvSpPr>
          <p:nvPr>
            <p:ph idx="1"/>
          </p:nvPr>
        </p:nvSpPr>
        <p:spPr>
          <a:xfrm>
            <a:off x="838200" y="806116"/>
            <a:ext cx="10515600" cy="5370847"/>
          </a:xfrm>
        </p:spPr>
        <p:txBody>
          <a:bodyPr>
            <a:normAutofit fontScale="77500" lnSpcReduction="20000"/>
          </a:bodyPr>
          <a:lstStyle/>
          <a:p>
            <a:pPr marL="0" indent="0">
              <a:buNone/>
            </a:pPr>
            <a:r>
              <a:rPr lang="en-US" dirty="0"/>
              <a:t>Paging Hardware.</a:t>
            </a:r>
          </a:p>
          <a:p>
            <a:pPr marL="0" indent="0">
              <a:buNone/>
            </a:pPr>
            <a:r>
              <a:rPr lang="en-US" sz="2000" dirty="0"/>
              <a:t>In order to execute any address CPU generates logical address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Logical address is divided in to two parts</a:t>
            </a:r>
          </a:p>
          <a:p>
            <a:pPr marL="457200" indent="-457200">
              <a:buAutoNum type="arabicPeriod"/>
            </a:pPr>
            <a:r>
              <a:rPr lang="en-US" sz="2000" dirty="0"/>
              <a:t>Page number</a:t>
            </a:r>
          </a:p>
          <a:p>
            <a:pPr marL="457200" indent="-457200">
              <a:buAutoNum type="arabicPeriod"/>
            </a:pPr>
            <a:r>
              <a:rPr lang="en-US" sz="2000" dirty="0"/>
              <a:t>d(Page offset) or displacement(location within </a:t>
            </a:r>
            <a:r>
              <a:rPr lang="en-US" sz="2000"/>
              <a:t>the page)</a:t>
            </a:r>
            <a:endParaRPr lang="en-US" sz="2000" dirty="0"/>
          </a:p>
          <a:p>
            <a:pPr marL="0" indent="0">
              <a:buNone/>
            </a:pPr>
            <a:r>
              <a:rPr lang="en-US" sz="2000" dirty="0"/>
              <a:t>The page no. is given as input to page table .</a:t>
            </a:r>
          </a:p>
          <a:p>
            <a:pPr marL="0" indent="0">
              <a:buNone/>
            </a:pPr>
            <a:r>
              <a:rPr lang="en-US" sz="2000" dirty="0"/>
              <a:t>Page table accepts page no. as the input and it produces frame no. as the output</a:t>
            </a:r>
          </a:p>
          <a:p>
            <a:pPr marL="0" indent="0">
              <a:buNone/>
            </a:pPr>
            <a:r>
              <a:rPr lang="en-US" sz="2000" dirty="0"/>
              <a:t>If we combine frame number with offset then it will give exact physical address in the main memory.so CPU executes corresponding instruction which is available at this address</a:t>
            </a:r>
          </a:p>
          <a:p>
            <a:pPr marL="0" indent="0">
              <a:buNone/>
            </a:pPr>
            <a:endParaRPr lang="en-US" sz="2000" dirty="0"/>
          </a:p>
          <a:p>
            <a:pPr marL="0" indent="0">
              <a:buNone/>
            </a:pPr>
            <a:endParaRPr lang="en-IN" sz="2000" dirty="0"/>
          </a:p>
        </p:txBody>
      </p:sp>
      <p:pic>
        <p:nvPicPr>
          <p:cNvPr id="4" name="Picture 3" descr="8_10_PagingHardware">
            <a:extLst>
              <a:ext uri="{FF2B5EF4-FFF2-40B4-BE49-F238E27FC236}">
                <a16:creationId xmlns:a16="http://schemas.microsoft.com/office/drawing/2014/main" xmlns="" id="{0AEEC82C-746E-404D-803B-865A08C2EDC5}"/>
              </a:ext>
            </a:extLst>
          </p:cNvPr>
          <p:cNvPicPr/>
          <p:nvPr/>
        </p:nvPicPr>
        <p:blipFill>
          <a:blip r:embed="rId2"/>
          <a:srcRect/>
          <a:stretch>
            <a:fillRect/>
          </a:stretch>
        </p:blipFill>
        <p:spPr bwMode="auto">
          <a:xfrm>
            <a:off x="1106152" y="1570622"/>
            <a:ext cx="5191125" cy="2609850"/>
          </a:xfrm>
          <a:prstGeom prst="rect">
            <a:avLst/>
          </a:prstGeom>
          <a:noFill/>
          <a:ln w="9525">
            <a:noFill/>
            <a:miter lim="800000"/>
            <a:headEnd/>
            <a:tailEnd/>
          </a:ln>
        </p:spPr>
      </p:pic>
    </p:spTree>
    <p:extLst>
      <p:ext uri="{BB962C8B-B14F-4D97-AF65-F5344CB8AC3E}">
        <p14:creationId xmlns:p14="http://schemas.microsoft.com/office/powerpoint/2010/main" xmlns="" val="2474378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F84E382-8498-43E3-BC29-2D3B6E421158}"/>
              </a:ext>
            </a:extLst>
          </p:cNvPr>
          <p:cNvSpPr>
            <a:spLocks noGrp="1"/>
          </p:cNvSpPr>
          <p:nvPr>
            <p:ph idx="1"/>
          </p:nvPr>
        </p:nvSpPr>
        <p:spPr>
          <a:xfrm>
            <a:off x="838200" y="541421"/>
            <a:ext cx="10515600" cy="5635542"/>
          </a:xfrm>
        </p:spPr>
        <p:txBody>
          <a:bodyPr/>
          <a:lstStyle/>
          <a:p>
            <a:pPr marL="0" indent="0">
              <a:buNone/>
            </a:pPr>
            <a:r>
              <a:rPr lang="en-US" sz="1800" b="1" dirty="0">
                <a:solidFill>
                  <a:srgbClr val="000000"/>
                </a:solidFill>
                <a:effectLst/>
                <a:latin typeface="Times New Roman" panose="02020603050405020304" pitchFamily="18" charset="0"/>
                <a:ea typeface="Times New Roman" panose="02020603050405020304" pitchFamily="18" charset="0"/>
              </a:rPr>
              <a:t>Paging example for a 32-byte memory with 4-byte pages</a:t>
            </a:r>
          </a:p>
          <a:p>
            <a:pPr marL="0" indent="0">
              <a:buNone/>
            </a:pPr>
            <a:endParaRPr lang="en-US" sz="1800" b="1" dirty="0">
              <a:solidFill>
                <a:srgbClr val="000000"/>
              </a:solidFill>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effectLst/>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effectLst/>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effectLst/>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latin typeface="Times New Roman" panose="02020603050405020304" pitchFamily="18" charset="0"/>
              <a:ea typeface="Times New Roman" panose="02020603050405020304" pitchFamily="18" charset="0"/>
            </a:endParaRPr>
          </a:p>
          <a:p>
            <a:pPr marL="0" indent="0">
              <a:buNone/>
            </a:pPr>
            <a:endParaRPr lang="en-US" sz="1800" b="1" dirty="0">
              <a:solidFill>
                <a:srgbClr val="000000"/>
              </a:solidFill>
              <a:effectLst/>
              <a:latin typeface="Times New Roman" panose="02020603050405020304" pitchFamily="18" charset="0"/>
              <a:ea typeface="Times New Roman" panose="02020603050405020304" pitchFamily="18" charset="0"/>
            </a:endParaRPr>
          </a:p>
          <a:p>
            <a:pPr marL="0" indent="0">
              <a:buNone/>
            </a:pPr>
            <a:r>
              <a:rPr lang="en-US" sz="1800" b="1" dirty="0">
                <a:solidFill>
                  <a:srgbClr val="000000"/>
                </a:solidFill>
                <a:latin typeface="Times New Roman" panose="02020603050405020304" pitchFamily="18" charset="0"/>
                <a:ea typeface="Times New Roman" panose="02020603050405020304" pitchFamily="18" charset="0"/>
              </a:rPr>
              <a:t>The Size of the page is 4 bytes so size of the frame will also be 4 bytes (8 Frames 8*4=32))</a:t>
            </a:r>
          </a:p>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Displacement = logical address - (starting address of the page where the address falls)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Now the memory manager checks in which frame the page is falling and finds the physical address.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4" name="Picture 3" descr="8_12_PagingExample">
            <a:extLst>
              <a:ext uri="{FF2B5EF4-FFF2-40B4-BE49-F238E27FC236}">
                <a16:creationId xmlns:a16="http://schemas.microsoft.com/office/drawing/2014/main" xmlns="" id="{E2D0A993-3C43-4A41-AD82-BFE71BF5874C}"/>
              </a:ext>
            </a:extLst>
          </p:cNvPr>
          <p:cNvPicPr/>
          <p:nvPr/>
        </p:nvPicPr>
        <p:blipFill>
          <a:blip r:embed="rId2"/>
          <a:srcRect/>
          <a:stretch>
            <a:fillRect/>
          </a:stretch>
        </p:blipFill>
        <p:spPr bwMode="auto">
          <a:xfrm>
            <a:off x="1123449" y="926431"/>
            <a:ext cx="5838825" cy="2875548"/>
          </a:xfrm>
          <a:prstGeom prst="rect">
            <a:avLst/>
          </a:prstGeom>
          <a:noFill/>
          <a:ln w="9525">
            <a:noFill/>
            <a:miter lim="800000"/>
            <a:headEnd/>
            <a:tailEnd/>
          </a:ln>
        </p:spPr>
      </p:pic>
      <mc:AlternateContent xmlns:mc="http://schemas.openxmlformats.org/markup-compatibility/2006">
        <mc:Choice xmlns:p14="http://schemas.microsoft.com/office/powerpoint/2010/main" xmlns="" Requires="p14">
          <p:contentPart p14:bwMode="auto" r:id="rId3">
            <p14:nvContentPartPr>
              <p14:cNvPr id="5" name="Ink 4">
                <a:extLst>
                  <a:ext uri="{FF2B5EF4-FFF2-40B4-BE49-F238E27FC236}">
                    <a16:creationId xmlns:a16="http://schemas.microsoft.com/office/drawing/2014/main" id="{7BFCBC24-D069-4ACE-BCFB-092BB10C123E}"/>
                  </a:ext>
                </a:extLst>
              </p14:cNvPr>
              <p14:cNvContentPartPr/>
              <p14:nvPr/>
            </p14:nvContentPartPr>
            <p14:xfrm>
              <a:off x="6616800" y="1089360"/>
              <a:ext cx="500400" cy="2482920"/>
            </p14:xfrm>
          </p:contentPart>
        </mc:Choice>
        <mc:Fallback>
          <p:pic>
            <p:nvPicPr>
              <p:cNvPr id="5" name="Ink 4">
                <a:extLst>
                  <a:ext uri="{FF2B5EF4-FFF2-40B4-BE49-F238E27FC236}">
                    <a16:creationId xmlns:a16="http://schemas.microsoft.com/office/drawing/2014/main" xmlns="" xmlns:p14="http://schemas.microsoft.com/office/powerpoint/2010/main" id="{7BFCBC24-D069-4ACE-BCFB-092BB10C123E}"/>
                  </a:ext>
                </a:extLst>
              </p:cNvPr>
              <p:cNvPicPr/>
              <p:nvPr/>
            </p:nvPicPr>
            <p:blipFill>
              <a:blip r:embed="rId4"/>
              <a:stretch>
                <a:fillRect/>
              </a:stretch>
            </p:blipFill>
            <p:spPr>
              <a:xfrm>
                <a:off x="6607440" y="1080000"/>
                <a:ext cx="519120" cy="2501640"/>
              </a:xfrm>
              <a:prstGeom prst="rect">
                <a:avLst/>
              </a:prstGeom>
            </p:spPr>
          </p:pic>
        </mc:Fallback>
      </mc:AlternateContent>
    </p:spTree>
    <p:extLst>
      <p:ext uri="{BB962C8B-B14F-4D97-AF65-F5344CB8AC3E}">
        <p14:creationId xmlns:p14="http://schemas.microsoft.com/office/powerpoint/2010/main" xmlns="" val="168548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670FCF9-6BE9-4CB3-94EE-691AB7B7C1E7}"/>
              </a:ext>
            </a:extLst>
          </p:cNvPr>
          <p:cNvSpPr>
            <a:spLocks noGrp="1"/>
          </p:cNvSpPr>
          <p:nvPr>
            <p:ph idx="1"/>
          </p:nvPr>
        </p:nvSpPr>
        <p:spPr>
          <a:xfrm>
            <a:off x="838200" y="541421"/>
            <a:ext cx="10515600" cy="5635542"/>
          </a:xfrm>
        </p:spPr>
        <p:txBody>
          <a:bodyPr/>
          <a:lstStyle/>
          <a:p>
            <a:pPr marL="342900" lvl="0" indent="-342900">
              <a:lnSpc>
                <a:spcPct val="115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Logical address 0 is page 0, offset 0. Indexing into the page table, we find that page 0 is in frame 5. Thus, logical address 0 maps to physical address 20 [= (5 x 4) + 0].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Logical address 3 (page 0, offset 3) maps to physical address 23 [ = (5 x 4) + 3].</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Logical address 4 is page 1, offset 0; according to the page table, page 1 is mapped to frame 6. Thus, logical address 4 maps to physical address 24 [ = ( 6 x 4) + 0].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Logical address 13 maps to physical address 9.</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IN" sz="2000" b="1" dirty="0"/>
              <a:t>Implementation of Page table</a:t>
            </a:r>
          </a:p>
          <a:p>
            <a:pPr marL="0" indent="0">
              <a:buNone/>
            </a:pPr>
            <a:r>
              <a:rPr lang="en-IN" sz="2000" dirty="0"/>
              <a:t>It is not possible to store page table in register because registers will be of small size. We should keep page table in main memory.</a:t>
            </a:r>
          </a:p>
          <a:p>
            <a:pPr marL="0" indent="0">
              <a:buNone/>
            </a:pPr>
            <a:r>
              <a:rPr lang="en-IN" sz="2000" dirty="0"/>
              <a:t>If we store P.T inside  M.M then the problem is we require two memory accesses for accessing an instruction.one memory access for accessing the P.T and another memory access for access in the M.M.</a:t>
            </a:r>
          </a:p>
          <a:p>
            <a:pPr marL="0" indent="0">
              <a:buNone/>
            </a:pPr>
            <a:r>
              <a:rPr lang="en-IN" sz="2000" dirty="0"/>
              <a:t>We need to have two memory accesses for execute single instruction.</a:t>
            </a:r>
          </a:p>
          <a:p>
            <a:pPr marL="0" indent="0">
              <a:buNone/>
            </a:pPr>
            <a:r>
              <a:rPr lang="en-IN" sz="2000" dirty="0"/>
              <a:t>For executing single instruction instead of one memory access we need to have two memory accesses.</a:t>
            </a:r>
          </a:p>
          <a:p>
            <a:pPr marL="0" indent="0">
              <a:buNone/>
            </a:pPr>
            <a:endParaRPr lang="en-IN" sz="2000" dirty="0"/>
          </a:p>
          <a:p>
            <a:pPr marL="0" indent="0">
              <a:buNone/>
            </a:pPr>
            <a:endParaRPr lang="en-IN" sz="2000" dirty="0"/>
          </a:p>
        </p:txBody>
      </p:sp>
    </p:spTree>
    <p:extLst>
      <p:ext uri="{BB962C8B-B14F-4D97-AF65-F5344CB8AC3E}">
        <p14:creationId xmlns:p14="http://schemas.microsoft.com/office/powerpoint/2010/main" xmlns="" val="25897436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5062A29-4C1C-4F6A-91D8-F2F947E69A2B}"/>
              </a:ext>
            </a:extLst>
          </p:cNvPr>
          <p:cNvSpPr>
            <a:spLocks noGrp="1"/>
          </p:cNvSpPr>
          <p:nvPr>
            <p:ph idx="1"/>
          </p:nvPr>
        </p:nvSpPr>
        <p:spPr>
          <a:xfrm>
            <a:off x="838200" y="385011"/>
            <a:ext cx="10515600" cy="5828047"/>
          </a:xfrm>
        </p:spPr>
        <p:txBody>
          <a:bodyPr/>
          <a:lstStyle/>
          <a:p>
            <a:pPr marL="0" indent="0">
              <a:buNone/>
            </a:pPr>
            <a:r>
              <a:rPr lang="en-US" sz="1800" dirty="0">
                <a:latin typeface="Times New Roman" panose="02020603050405020304" pitchFamily="18" charset="0"/>
                <a:cs typeface="Times New Roman" panose="02020603050405020304" pitchFamily="18" charset="0"/>
              </a:rPr>
              <a:t>In order to overcome this problem, we uses a faster, smaller cache called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translation look-aside buffer, TLB</a:t>
            </a:r>
            <a:r>
              <a:rPr lang="en-US" sz="18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marL="0" indent="0">
              <a:buNone/>
            </a:pPr>
            <a:r>
              <a:rPr lang="en-US" sz="1800" i="1" dirty="0">
                <a:solidFill>
                  <a:srgbClr val="000000"/>
                </a:solidFill>
                <a:latin typeface="Times New Roman" panose="02020603050405020304" pitchFamily="18" charset="0"/>
                <a:cs typeface="Times New Roman" panose="02020603050405020304" pitchFamily="18" charset="0"/>
              </a:rPr>
              <a:t>TLB </a:t>
            </a:r>
            <a:r>
              <a:rPr lang="en-US" sz="1800" dirty="0">
                <a:solidFill>
                  <a:srgbClr val="000000"/>
                </a:solidFill>
                <a:latin typeface="Times New Roman" panose="02020603050405020304" pitchFamily="18" charset="0"/>
                <a:cs typeface="Times New Roman" panose="02020603050405020304" pitchFamily="18" charset="0"/>
              </a:rPr>
              <a:t>is an associative memory. In A.M information is stored in the form of tags  where each tag is represented in the form of pair</a:t>
            </a:r>
          </a:p>
          <a:p>
            <a:r>
              <a:rPr lang="en-US" sz="1800" dirty="0">
                <a:solidFill>
                  <a:srgbClr val="000000"/>
                </a:solidFill>
                <a:latin typeface="Times New Roman" panose="02020603050405020304" pitchFamily="18" charset="0"/>
                <a:cs typeface="Times New Roman" panose="02020603050405020304" pitchFamily="18" charset="0"/>
              </a:rPr>
              <a:t>The first component of the pair is key</a:t>
            </a:r>
          </a:p>
          <a:p>
            <a:r>
              <a:rPr lang="en-US" sz="1800" dirty="0">
                <a:solidFill>
                  <a:srgbClr val="000000"/>
                </a:solidFill>
                <a:latin typeface="Times New Roman" panose="02020603050405020304" pitchFamily="18" charset="0"/>
                <a:cs typeface="Times New Roman" panose="02020603050405020304" pitchFamily="18" charset="0"/>
              </a:rPr>
              <a:t>The Second Component of the pair is value.</a:t>
            </a:r>
          </a:p>
          <a:p>
            <a:pPr marL="0" indent="0" algn="ctr">
              <a:buNone/>
            </a:pPr>
            <a:r>
              <a:rPr lang="en-US" sz="2000" dirty="0">
                <a:solidFill>
                  <a:srgbClr val="000000"/>
                </a:solidFill>
                <a:latin typeface="Times New Roman" panose="02020603050405020304" pitchFamily="18" charset="0"/>
                <a:cs typeface="Times New Roman" panose="02020603050405020304" pitchFamily="18" charset="0"/>
              </a:rPr>
              <a:t>Paging Hardware with TLB</a:t>
            </a:r>
          </a:p>
          <a:p>
            <a:pPr marL="0" indent="0" algn="ctr">
              <a:buNone/>
            </a:pPr>
            <a:endParaRPr lang="en-IN" sz="3200" dirty="0">
              <a:latin typeface="Times New Roman" panose="02020603050405020304" pitchFamily="18" charset="0"/>
              <a:cs typeface="Times New Roman" panose="02020603050405020304" pitchFamily="18" charset="0"/>
            </a:endParaRPr>
          </a:p>
        </p:txBody>
      </p:sp>
      <p:pic>
        <p:nvPicPr>
          <p:cNvPr id="4" name="Picture 3" descr="8_14_PagingHardware">
            <a:extLst>
              <a:ext uri="{FF2B5EF4-FFF2-40B4-BE49-F238E27FC236}">
                <a16:creationId xmlns:a16="http://schemas.microsoft.com/office/drawing/2014/main" xmlns="" id="{A426D497-0EED-4188-BA37-D519CF8AAD82}"/>
              </a:ext>
            </a:extLst>
          </p:cNvPr>
          <p:cNvPicPr/>
          <p:nvPr/>
        </p:nvPicPr>
        <p:blipFill>
          <a:blip r:embed="rId2"/>
          <a:srcRect/>
          <a:stretch>
            <a:fillRect/>
          </a:stretch>
        </p:blipFill>
        <p:spPr bwMode="auto">
          <a:xfrm>
            <a:off x="1638550" y="2641432"/>
            <a:ext cx="5762625" cy="3571625"/>
          </a:xfrm>
          <a:prstGeom prst="rect">
            <a:avLst/>
          </a:prstGeom>
          <a:noFill/>
          <a:ln w="9525">
            <a:noFill/>
            <a:miter lim="800000"/>
            <a:headEnd/>
            <a:tailEnd/>
          </a:ln>
        </p:spPr>
      </p:pic>
    </p:spTree>
    <p:extLst>
      <p:ext uri="{BB962C8B-B14F-4D97-AF65-F5344CB8AC3E}">
        <p14:creationId xmlns:p14="http://schemas.microsoft.com/office/powerpoint/2010/main" xmlns="" val="1798313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1B76BC6-D2EA-416A-8B84-415E6D7C7B23}"/>
              </a:ext>
            </a:extLst>
          </p:cNvPr>
          <p:cNvSpPr>
            <a:spLocks noGrp="1"/>
          </p:cNvSpPr>
          <p:nvPr>
            <p:ph idx="1"/>
          </p:nvPr>
        </p:nvSpPr>
        <p:spPr>
          <a:xfrm>
            <a:off x="838200" y="450166"/>
            <a:ext cx="10515600" cy="5726797"/>
          </a:xfrm>
        </p:spPr>
        <p:txBody>
          <a:bodyPr>
            <a:normAutofit fontScale="92500" lnSpcReduction="20000"/>
          </a:bodyPr>
          <a:lstStyle/>
          <a:p>
            <a:pPr marL="0" indent="0" algn="ctr">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MEMORY MANAGEMENT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Introduction to Memory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Memory is an essential part of computer system as both CPU and I/O devices accessing. Due to this reason, we should try to efficiently manage the memory for maximum utilization of computer system.</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The part of the operating system that manages the memory is called memory manager.</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Its job is to keep track of which part of memory are in use and which parts are not in use, </a:t>
            </a:r>
          </a:p>
          <a:p>
            <a:pPr algn="just">
              <a:lnSpc>
                <a:spcPct val="115000"/>
              </a:lnSpc>
              <a:spcAft>
                <a:spcPts val="1000"/>
              </a:spcAft>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llocate memory to the programs when they need it, deallocate memory when the programs completes the execution and </a:t>
            </a:r>
          </a:p>
          <a:p>
            <a:pPr algn="just">
              <a:lnSpc>
                <a:spcPct val="115000"/>
              </a:lnSpc>
              <a:spcAft>
                <a:spcPts val="1000"/>
              </a:spcAft>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 manage swapping between main memory and disk when the main memory is not big enough to hold all the processes. Memory Management system can be divided into two classes.</a:t>
            </a:r>
          </a:p>
          <a:p>
            <a:pPr marL="0" indent="0" algn="just">
              <a:lnSpc>
                <a:spcPct val="115000"/>
              </a:lnSpc>
              <a:spcAft>
                <a:spcPts val="1000"/>
              </a:spcAft>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When O.S fetch data from secondary memory to Main memory the allocation of space is done in 2 ways</a:t>
            </a:r>
          </a:p>
          <a:p>
            <a:pPr marL="342900" indent="-342900" algn="just">
              <a:lnSpc>
                <a:spcPct val="115000"/>
              </a:lnSpc>
              <a:spcAft>
                <a:spcPts val="1000"/>
              </a:spcAf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Contiguous allocation</a:t>
            </a:r>
          </a:p>
          <a:p>
            <a:pPr marL="342900" indent="-342900" algn="just">
              <a:lnSpc>
                <a:spcPct val="115000"/>
              </a:lnSpc>
              <a:spcAft>
                <a:spcPts val="1000"/>
              </a:spcAft>
              <a:buAutoNum type="arabicPeriod"/>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Non contiguous allocation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IN" dirty="0"/>
          </a:p>
        </p:txBody>
      </p:sp>
    </p:spTree>
    <p:extLst>
      <p:ext uri="{BB962C8B-B14F-4D97-AF65-F5344CB8AC3E}">
        <p14:creationId xmlns:p14="http://schemas.microsoft.com/office/powerpoint/2010/main" xmlns="" val="6187447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CE83160-41F4-411C-9818-58050FE4CF4C}"/>
              </a:ext>
            </a:extLst>
          </p:cNvPr>
          <p:cNvSpPr>
            <a:spLocks noGrp="1"/>
          </p:cNvSpPr>
          <p:nvPr>
            <p:ph idx="1"/>
          </p:nvPr>
        </p:nvSpPr>
        <p:spPr>
          <a:xfrm>
            <a:off x="838200" y="770021"/>
            <a:ext cx="10515600" cy="5406942"/>
          </a:xfrm>
        </p:spPr>
        <p:txBody>
          <a:bodyPr>
            <a:normAutofit lnSpcReduction="10000"/>
          </a:bodyPr>
          <a:lstStyle/>
          <a:p>
            <a:r>
              <a:rPr lang="en-US" sz="1800" dirty="0">
                <a:latin typeface="Times New Roman" panose="02020603050405020304" pitchFamily="18" charset="0"/>
                <a:cs typeface="Times New Roman" panose="02020603050405020304" pitchFamily="18" charset="0"/>
              </a:rPr>
              <a:t>TLB mainly contains the most frequently accessed entries of page table.</a:t>
            </a:r>
          </a:p>
          <a:p>
            <a:r>
              <a:rPr lang="en-US" sz="1800" dirty="0">
                <a:latin typeface="Times New Roman" panose="02020603050405020304" pitchFamily="18" charset="0"/>
                <a:cs typeface="Times New Roman" panose="02020603050405020304" pitchFamily="18" charset="0"/>
              </a:rPr>
              <a:t>Let Page table contains 1000 pages out of those 1000 pages let we are accessing 10 pages more frequently.</a:t>
            </a:r>
          </a:p>
          <a:p>
            <a:r>
              <a:rPr lang="en-US" sz="1800" dirty="0">
                <a:latin typeface="Times New Roman" panose="02020603050405020304" pitchFamily="18" charset="0"/>
                <a:cs typeface="Times New Roman" panose="02020603050405020304" pitchFamily="18" charset="0"/>
              </a:rPr>
              <a:t>So TLB contains those 10 pages</a:t>
            </a:r>
          </a:p>
          <a:p>
            <a:r>
              <a:rPr lang="en-US" sz="1800" dirty="0">
                <a:latin typeface="Times New Roman" panose="02020603050405020304" pitchFamily="18" charset="0"/>
                <a:cs typeface="Times New Roman" panose="02020603050405020304" pitchFamily="18" charset="0"/>
              </a:rPr>
              <a:t>The most frequently accessed pages will kept in TLB.</a:t>
            </a: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Addresses are first checked against the TLB, and if the info is not there ( a TLB miss ), then the frame is looked up from main memory and the TLB is updated. </a:t>
            </a: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If the TLB is full, then replacement strategies range from </a:t>
            </a:r>
            <a:r>
              <a:rPr lang="en-US" sz="1800" b="1"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least-recently used, LRU</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to random.</a:t>
            </a: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percentage of time that the desired information is found in the TLB is termed the </a:t>
            </a:r>
            <a:r>
              <a:rPr lang="en-US" sz="1800" b="1"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hit ratio</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For example, suppose that it takes 100 nanoseconds to access main memory, and only 20 nanoseconds to search the TLB.</a:t>
            </a: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 a TLB hit takes 120 nanoseconds total ( 20 to find the frame number and then another 100 to go get the data ), and a </a:t>
            </a: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TLB miss takes 220 ( 20 to search the TLB, 100 to go get the frame number, and then another 100 to go get the data. ) So with an 80% TLB hit ratio, </a:t>
            </a:r>
          </a:p>
          <a:p>
            <a:pPr marL="0" indent="0">
              <a:buNone/>
            </a:pP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Tthe</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average memory access time would be: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14300" indent="0" algn="just">
              <a:lnSpc>
                <a:spcPct val="150000"/>
              </a:lnSpc>
              <a:buNone/>
              <a:tabLst>
                <a:tab pos="342900" algn="l"/>
              </a:tabLst>
            </a:pPr>
            <a:r>
              <a:rPr lang="en-US" sz="1800" dirty="0">
                <a:solidFill>
                  <a:srgbClr val="000000"/>
                </a:solidFill>
                <a:effectLst/>
                <a:latin typeface="Times New Roman" panose="02020603050405020304" pitchFamily="18" charset="0"/>
                <a:ea typeface="Times New Roman" panose="02020603050405020304" pitchFamily="18" charset="0"/>
              </a:rPr>
              <a:t>0.80 * 120 + 0.20 * 220 = 140 nanoseconds</a:t>
            </a:r>
            <a:endParaRPr lang="en-IN" sz="1800" dirty="0">
              <a:effectLst/>
              <a:latin typeface="Times New Roman" panose="02020603050405020304" pitchFamily="18" charset="0"/>
              <a:ea typeface="Times New Roman" panose="02020603050405020304" pitchFamily="18" charset="0"/>
            </a:endParaRPr>
          </a:p>
          <a:p>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xmlns="" val="1404632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F49BB96-5A1A-4663-A1EF-9D5459039175}"/>
              </a:ext>
            </a:extLst>
          </p:cNvPr>
          <p:cNvSpPr>
            <a:spLocks noGrp="1"/>
          </p:cNvSpPr>
          <p:nvPr>
            <p:ph idx="1"/>
          </p:nvPr>
        </p:nvSpPr>
        <p:spPr>
          <a:xfrm>
            <a:off x="838200" y="565484"/>
            <a:ext cx="10515600" cy="5611479"/>
          </a:xfrm>
        </p:spPr>
        <p:txBody>
          <a:bodyPr>
            <a:normAutofit/>
          </a:bodyPr>
          <a:lstStyle/>
          <a:p>
            <a:pPr marL="0" indent="0" algn="ctr">
              <a:buNone/>
            </a:pPr>
            <a:r>
              <a:rPr lang="en-IN" dirty="0"/>
              <a:t>Segmentation</a:t>
            </a:r>
          </a:p>
          <a:p>
            <a:r>
              <a:rPr lang="en-IN" sz="2200" dirty="0">
                <a:latin typeface="Times New Roman" panose="02020603050405020304" pitchFamily="18" charset="0"/>
                <a:cs typeface="Times New Roman" panose="02020603050405020304" pitchFamily="18" charset="0"/>
              </a:rPr>
              <a:t>Segmentation is mainly useful in order to maintain modular structure of the Program.</a:t>
            </a:r>
          </a:p>
          <a:p>
            <a:r>
              <a:rPr lang="en-IN" sz="2200" dirty="0">
                <a:latin typeface="Times New Roman" panose="02020603050405020304" pitchFamily="18" charset="0"/>
                <a:cs typeface="Times New Roman" panose="02020603050405020304" pitchFamily="18" charset="0"/>
              </a:rPr>
              <a:t>The major drawback of paging is , In Paging a Modules may reside in diff pages of the process.</a:t>
            </a:r>
          </a:p>
          <a:p>
            <a:r>
              <a:rPr lang="en-IN" sz="2200" dirty="0">
                <a:latin typeface="Times New Roman" panose="02020603050405020304" pitchFamily="18" charset="0"/>
                <a:cs typeface="Times New Roman" panose="02020603050405020304" pitchFamily="18" charset="0"/>
              </a:rPr>
              <a:t>Ex: Let us take C Program, it consists of functions. Let we have 3 functions deposit(),Withdrawal(),Cancel().so total our process contains 3 functions.</a:t>
            </a:r>
          </a:p>
          <a:p>
            <a:r>
              <a:rPr lang="en-IN" sz="2200" dirty="0">
                <a:latin typeface="Times New Roman" panose="02020603050405020304" pitchFamily="18" charset="0"/>
                <a:cs typeface="Times New Roman" panose="02020603050405020304" pitchFamily="18" charset="0"/>
              </a:rPr>
              <a:t>Here there is a possibility that deposit() may store in diff pages of a process. let it occupy 3 pages. </a:t>
            </a:r>
            <a:r>
              <a:rPr lang="en-IN" sz="2200" dirty="0" err="1">
                <a:latin typeface="Times New Roman" panose="02020603050405020304" pitchFamily="18" charset="0"/>
                <a:cs typeface="Times New Roman" panose="02020603050405020304" pitchFamily="18" charset="0"/>
              </a:rPr>
              <a:t>withdrwal</a:t>
            </a:r>
            <a:r>
              <a:rPr lang="en-IN" sz="2200" dirty="0">
                <a:latin typeface="Times New Roman" panose="02020603050405020304" pitchFamily="18" charset="0"/>
                <a:cs typeface="Times New Roman" panose="02020603050405020304" pitchFamily="18" charset="0"/>
              </a:rPr>
              <a:t>() may reside in 10 pages of a process.</a:t>
            </a:r>
          </a:p>
          <a:p>
            <a:r>
              <a:rPr lang="en-IN" sz="2200" dirty="0">
                <a:latin typeface="Times New Roman" panose="02020603050405020304" pitchFamily="18" charset="0"/>
                <a:cs typeface="Times New Roman" panose="02020603050405020304" pitchFamily="18" charset="0"/>
              </a:rPr>
              <a:t>In  paging we are not maintain any modular structure.</a:t>
            </a:r>
          </a:p>
          <a:p>
            <a:r>
              <a:rPr lang="en-IN" sz="2200" dirty="0">
                <a:latin typeface="Times New Roman" panose="02020603050405020304" pitchFamily="18" charset="0"/>
                <a:cs typeface="Times New Roman" panose="02020603050405020304" pitchFamily="18" charset="0"/>
              </a:rPr>
              <a:t>Modular structure means each partition should contain only one function. In paging same method may reside in multiple pages of a process and multiple frames of the memory.</a:t>
            </a:r>
          </a:p>
          <a:p>
            <a:r>
              <a:rPr lang="en-IN" sz="2200" dirty="0">
                <a:latin typeface="Times New Roman" panose="02020603050405020304" pitchFamily="18" charset="0"/>
                <a:cs typeface="Times New Roman" panose="02020603050405020304" pitchFamily="18" charset="0"/>
              </a:rPr>
              <a:t>So, In order to overcome that problem We uses Segmentation.</a:t>
            </a:r>
          </a:p>
          <a:p>
            <a:endParaRPr lang="en-IN" dirty="0"/>
          </a:p>
        </p:txBody>
      </p:sp>
    </p:spTree>
    <p:extLst>
      <p:ext uri="{BB962C8B-B14F-4D97-AF65-F5344CB8AC3E}">
        <p14:creationId xmlns:p14="http://schemas.microsoft.com/office/powerpoint/2010/main" xmlns="" val="2518715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4A32FB12-1919-470A-BFC8-E4B750CF311F}"/>
              </a:ext>
            </a:extLst>
          </p:cNvPr>
          <p:cNvSpPr>
            <a:spLocks noGrp="1"/>
          </p:cNvSpPr>
          <p:nvPr>
            <p:ph idx="1"/>
          </p:nvPr>
        </p:nvSpPr>
        <p:spPr>
          <a:xfrm>
            <a:off x="838200" y="324853"/>
            <a:ext cx="10515600" cy="6220326"/>
          </a:xfrm>
        </p:spPr>
        <p:txBody>
          <a:bodyPr>
            <a:normAutofit fontScale="92500" lnSpcReduction="10000"/>
          </a:bodyPr>
          <a:lstStyle/>
          <a:p>
            <a:pPr marL="0" indent="0">
              <a:buNone/>
            </a:pPr>
            <a:r>
              <a:rPr lang="en-IN" sz="2200" dirty="0"/>
              <a:t>Segmentation is Non- Contiguous memory allocation</a:t>
            </a:r>
          </a:p>
          <a:p>
            <a:pPr marL="0" indent="0">
              <a:buNone/>
            </a:pPr>
            <a:r>
              <a:rPr lang="en-IN" sz="2000" dirty="0">
                <a:latin typeface="Times New Roman" panose="02020603050405020304" pitchFamily="18" charset="0"/>
                <a:cs typeface="Times New Roman" panose="02020603050405020304" pitchFamily="18" charset="0"/>
              </a:rPr>
              <a:t>Segment is a method or collection of statements, Generally function is called as  segment</a:t>
            </a:r>
          </a:p>
          <a:p>
            <a:pPr marL="0" indent="0">
              <a:buNone/>
            </a:pPr>
            <a:r>
              <a:rPr lang="en-IN" sz="2000" dirty="0">
                <a:latin typeface="Times New Roman" panose="02020603050405020304" pitchFamily="18" charset="0"/>
                <a:cs typeface="Times New Roman" panose="02020603050405020304" pitchFamily="18" charset="0"/>
              </a:rPr>
              <a:t>Here memory allocation for segments is same as paging</a:t>
            </a:r>
          </a:p>
          <a:p>
            <a:pPr marL="0" indent="0">
              <a:buNone/>
            </a:pPr>
            <a:r>
              <a:rPr lang="en-IN" sz="2000" dirty="0">
                <a:latin typeface="Times New Roman" panose="02020603050405020304" pitchFamily="18" charset="0"/>
                <a:cs typeface="Times New Roman" panose="02020603050405020304" pitchFamily="18" charset="0"/>
              </a:rPr>
              <a:t>Here given process is divided into a number of partitions. Here size of a partition is equal to size of segment.</a:t>
            </a:r>
          </a:p>
          <a:p>
            <a:pPr marL="0" indent="0">
              <a:buNone/>
            </a:pPr>
            <a:r>
              <a:rPr lang="en-IN" sz="2000" dirty="0">
                <a:latin typeface="Times New Roman" panose="02020603050405020304" pitchFamily="18" charset="0"/>
                <a:cs typeface="Times New Roman" panose="02020603050405020304" pitchFamily="18" charset="0"/>
              </a:rPr>
              <a:t>Suppose segment size is 10kb then 10kb of partition is allocated for segment.</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Here the logical memory is a collection of segments. Each segment is identified by segment. Number and length of segment. The logical address is divided into two</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Though logical address is two dimensional, actual physical memory is one dimensional.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Hence they should mapping from two dimensional logical addresses (user defined address) into one dimensional physical address.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is done by using segment table.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Each entry of the segment table contains segment base (starting address of segment) and segment limit (length of segment).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Whereas CPU generates a logical address, the displacement of logical address must be less than the segment limit. If it is not then a trap sent to CPU indicating it is invalid address and the program execution stops.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If displacement is &lt;segment limit then it is valid address. Hence the logical address must be converted into physical address.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Physical address =   Displacement + segment base.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graphicFrame>
        <p:nvGraphicFramePr>
          <p:cNvPr id="2" name="Table 1">
            <a:extLst>
              <a:ext uri="{FF2B5EF4-FFF2-40B4-BE49-F238E27FC236}">
                <a16:creationId xmlns:a16="http://schemas.microsoft.com/office/drawing/2014/main" xmlns="" id="{A99C9208-B750-4EFB-841E-E6976F274A82}"/>
              </a:ext>
            </a:extLst>
          </p:cNvPr>
          <p:cNvGraphicFramePr>
            <a:graphicFrameLocks noGrp="1"/>
          </p:cNvGraphicFramePr>
          <p:nvPr>
            <p:extLst>
              <p:ext uri="{D42A27DB-BD31-4B8C-83A1-F6EECF244321}">
                <p14:modId xmlns:p14="http://schemas.microsoft.com/office/powerpoint/2010/main" xmlns="" val="1091628419"/>
              </p:ext>
            </p:extLst>
          </p:nvPr>
        </p:nvGraphicFramePr>
        <p:xfrm>
          <a:off x="1443789" y="2949864"/>
          <a:ext cx="2800551" cy="370852"/>
        </p:xfrm>
        <a:graphic>
          <a:graphicData uri="http://schemas.openxmlformats.org/drawingml/2006/table">
            <a:tbl>
              <a:tblPr firstRow="1" firstCol="1" bandRow="1">
                <a:tableStyleId>{5C22544A-7EE6-4342-B048-85BDC9FD1C3A}</a:tableStyleId>
              </a:tblPr>
              <a:tblGrid>
                <a:gridCol w="1564755">
                  <a:extLst>
                    <a:ext uri="{9D8B030D-6E8A-4147-A177-3AD203B41FA5}">
                      <a16:colId xmlns:a16="http://schemas.microsoft.com/office/drawing/2014/main" xmlns="" val="2422377259"/>
                    </a:ext>
                  </a:extLst>
                </a:gridCol>
                <a:gridCol w="1235796">
                  <a:extLst>
                    <a:ext uri="{9D8B030D-6E8A-4147-A177-3AD203B41FA5}">
                      <a16:colId xmlns:a16="http://schemas.microsoft.com/office/drawing/2014/main" xmlns="" val="754419778"/>
                    </a:ext>
                  </a:extLst>
                </a:gridCol>
              </a:tblGrid>
              <a:tr h="370852">
                <a:tc>
                  <a:txBody>
                    <a:bodyPr/>
                    <a:lstStyle/>
                    <a:p>
                      <a:pPr algn="just">
                        <a:lnSpc>
                          <a:spcPct val="115000"/>
                        </a:lnSpc>
                        <a:spcAft>
                          <a:spcPts val="1000"/>
                        </a:spcAft>
                      </a:pPr>
                      <a:r>
                        <a:rPr lang="en-US" sz="1300" dirty="0">
                          <a:effectLst/>
                        </a:rPr>
                        <a:t>Segment No.</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dirty="0">
                          <a:effectLst/>
                        </a:rPr>
                        <a:t>displacement</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1992917034"/>
                  </a:ext>
                </a:extLst>
              </a:tr>
            </a:tbl>
          </a:graphicData>
        </a:graphic>
      </p:graphicFrame>
    </p:spTree>
    <p:extLst>
      <p:ext uri="{BB962C8B-B14F-4D97-AF65-F5344CB8AC3E}">
        <p14:creationId xmlns:p14="http://schemas.microsoft.com/office/powerpoint/2010/main" xmlns="" val="444159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51A5519-CB48-4F51-92EA-B38CFC2C872F}"/>
              </a:ext>
            </a:extLst>
          </p:cNvPr>
          <p:cNvSpPr>
            <a:spLocks noGrp="1"/>
          </p:cNvSpPr>
          <p:nvPr>
            <p:ph idx="1"/>
          </p:nvPr>
        </p:nvSpPr>
        <p:spPr>
          <a:xfrm>
            <a:off x="838200" y="721895"/>
            <a:ext cx="10515600" cy="5455068"/>
          </a:xfrm>
        </p:spPr>
        <p:txBody>
          <a:bodyPr/>
          <a:lstStyle/>
          <a:p>
            <a:pPr marL="0" indent="0">
              <a:buNone/>
            </a:pPr>
            <a:r>
              <a:rPr lang="en-IN" dirty="0"/>
              <a:t>Ad</a:t>
            </a:r>
          </a:p>
          <a:p>
            <a:pPr marL="0" indent="0">
              <a:buNone/>
            </a:pPr>
            <a:endParaRPr lang="en-IN" dirty="0"/>
          </a:p>
        </p:txBody>
      </p:sp>
      <p:pic>
        <p:nvPicPr>
          <p:cNvPr id="4" name="Picture 3">
            <a:extLst>
              <a:ext uri="{FF2B5EF4-FFF2-40B4-BE49-F238E27FC236}">
                <a16:creationId xmlns:a16="http://schemas.microsoft.com/office/drawing/2014/main" xmlns="" id="{580EECD4-0812-47AB-A41F-4F7CCB22BFDB}"/>
              </a:ext>
            </a:extLst>
          </p:cNvPr>
          <p:cNvPicPr/>
          <p:nvPr/>
        </p:nvPicPr>
        <p:blipFill>
          <a:blip r:embed="rId2">
            <a:lum bright="-20000" contrast="80000"/>
            <a:grayscl/>
          </a:blip>
          <a:srcRect/>
          <a:stretch>
            <a:fillRect/>
          </a:stretch>
        </p:blipFill>
        <p:spPr bwMode="auto">
          <a:xfrm>
            <a:off x="838200" y="954631"/>
            <a:ext cx="5524500" cy="20965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xmlns="" id="{5B7D2AAB-2D06-4D18-B2C2-6458FB159AB8}"/>
              </a:ext>
            </a:extLst>
          </p:cNvPr>
          <p:cNvPicPr/>
          <p:nvPr/>
        </p:nvPicPr>
        <p:blipFill>
          <a:blip r:embed="rId3">
            <a:lum bright="-20000" contrast="80000"/>
            <a:grayscl/>
          </a:blip>
          <a:srcRect t="6281"/>
          <a:stretch>
            <a:fillRect/>
          </a:stretch>
        </p:blipFill>
        <p:spPr bwMode="auto">
          <a:xfrm>
            <a:off x="718636" y="3449429"/>
            <a:ext cx="5172075" cy="1847850"/>
          </a:xfrm>
          <a:prstGeom prst="rect">
            <a:avLst/>
          </a:prstGeom>
          <a:noFill/>
          <a:ln w="9525">
            <a:noFill/>
            <a:miter lim="800000"/>
            <a:headEnd/>
            <a:tailEnd/>
          </a:ln>
        </p:spPr>
      </p:pic>
      <mc:AlternateContent xmlns:mc="http://schemas.openxmlformats.org/markup-compatibility/2006">
        <mc:Choice xmlns:p14="http://schemas.microsoft.com/office/powerpoint/2010/main" xmlns="" Requires="p14">
          <p:contentPart p14:bwMode="auto" r:id="rId4">
            <p14:nvContentPartPr>
              <p14:cNvPr id="2" name="Ink 1">
                <a:extLst>
                  <a:ext uri="{FF2B5EF4-FFF2-40B4-BE49-F238E27FC236}">
                    <a16:creationId xmlns:a16="http://schemas.microsoft.com/office/drawing/2014/main" id="{A6687BFF-FFA3-43AC-85BE-4B83AB930405}"/>
                  </a:ext>
                </a:extLst>
              </p14:cNvPr>
              <p14:cNvContentPartPr/>
              <p14:nvPr/>
            </p14:nvContentPartPr>
            <p14:xfrm>
              <a:off x="1910880" y="1428840"/>
              <a:ext cx="3545640" cy="3465000"/>
            </p14:xfrm>
          </p:contentPart>
        </mc:Choice>
        <mc:Fallback>
          <p:pic>
            <p:nvPicPr>
              <p:cNvPr id="2" name="Ink 1">
                <a:extLst>
                  <a:ext uri="{FF2B5EF4-FFF2-40B4-BE49-F238E27FC236}">
                    <a16:creationId xmlns:a16="http://schemas.microsoft.com/office/drawing/2014/main" xmlns="" xmlns:p14="http://schemas.microsoft.com/office/powerpoint/2010/main" id="{A6687BFF-FFA3-43AC-85BE-4B83AB930405}"/>
                  </a:ext>
                </a:extLst>
              </p:cNvPr>
              <p:cNvPicPr/>
              <p:nvPr/>
            </p:nvPicPr>
            <p:blipFill>
              <a:blip r:embed="rId5"/>
              <a:stretch>
                <a:fillRect/>
              </a:stretch>
            </p:blipFill>
            <p:spPr>
              <a:xfrm>
                <a:off x="1901520" y="1419480"/>
                <a:ext cx="3564360" cy="3483720"/>
              </a:xfrm>
              <a:prstGeom prst="rect">
                <a:avLst/>
              </a:prstGeom>
            </p:spPr>
          </p:pic>
        </mc:Fallback>
      </mc:AlternateContent>
    </p:spTree>
    <p:extLst>
      <p:ext uri="{BB962C8B-B14F-4D97-AF65-F5344CB8AC3E}">
        <p14:creationId xmlns:p14="http://schemas.microsoft.com/office/powerpoint/2010/main" xmlns="" val="37460658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79F72F8-71A1-4406-B38D-FDF8850BF52F}"/>
              </a:ext>
            </a:extLst>
          </p:cNvPr>
          <p:cNvSpPr>
            <a:spLocks noGrp="1"/>
          </p:cNvSpPr>
          <p:nvPr>
            <p:ph idx="1"/>
          </p:nvPr>
        </p:nvSpPr>
        <p:spPr>
          <a:xfrm>
            <a:off x="838200" y="866274"/>
            <a:ext cx="10515600" cy="5739063"/>
          </a:xfrm>
        </p:spPr>
        <p:txBody>
          <a:bodyPr>
            <a:normAutofit fontScale="92500" lnSpcReduction="20000"/>
          </a:bodyPr>
          <a:lstStyle/>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the logical address be 1, 53. First we have to check whether this address is valid address or not. Compare the displacement 53 with segment 1 limit 100. Since 53&lt;100 the address is valid.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Physical address = 53 + segment base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 53+4000</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68580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 4053</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the logical address be 2,310. First we have to check whether this address is valid or not. Since     310 &gt; seg2 limit 300. So the address is invalid and hence trap is sent.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From the above example we notice that, the segments are of unequal lengths where as in paging all pages are of equal lengths. </a:t>
            </a: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segmentation there is no internal fragmentation, because the segment lengths are not predefined, where as in paging there is internal fragmentation because the page lengths are predefined </a:t>
            </a:r>
          </a:p>
          <a:p>
            <a:pPr marL="0" indent="0" algn="just">
              <a:lnSpc>
                <a:spcPct val="115000"/>
              </a:lnSpc>
              <a:spcAft>
                <a:spcPts val="1000"/>
              </a:spcAft>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B</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oth paging &amp; segmentation suffers from external fragmentation. A segment is made to wait until sufficient memory available. Like paging, in segmentation also the memory accessed two times. One for segment table to retrieve base and limit and second for physical address memory location to retrieve information. Hence operating speed goes down.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xmlns="" val="553653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8F89DB8-B07E-44D6-8E8C-A85AC5FE940D}"/>
              </a:ext>
            </a:extLst>
          </p:cNvPr>
          <p:cNvSpPr>
            <a:spLocks noGrp="1"/>
          </p:cNvSpPr>
          <p:nvPr>
            <p:ph idx="1"/>
          </p:nvPr>
        </p:nvSpPr>
        <p:spPr>
          <a:xfrm>
            <a:off x="838200" y="360947"/>
            <a:ext cx="10515600" cy="5825666"/>
          </a:xfrm>
        </p:spPr>
        <p:txBody>
          <a:bodyPr>
            <a:normAutofit fontScale="62500" lnSpcReduction="20000"/>
          </a:bodyPr>
          <a:lstStyle/>
          <a:p>
            <a:pPr marL="0" indent="0" algn="ctr">
              <a:buNone/>
            </a:pPr>
            <a:endParaRPr lang="en-IN" b="1" dirty="0"/>
          </a:p>
          <a:p>
            <a:pPr marL="0" indent="0" algn="ctr">
              <a:buNone/>
            </a:pPr>
            <a:r>
              <a:rPr lang="en-IN" sz="3200" b="1" dirty="0"/>
              <a:t>Structure in Page table.</a:t>
            </a:r>
          </a:p>
          <a:p>
            <a:pPr marL="0" indent="0">
              <a:buNone/>
            </a:pPr>
            <a:r>
              <a:rPr lang="en-IN" dirty="0"/>
              <a:t>Mainly there are three types of Page tables</a:t>
            </a:r>
          </a:p>
          <a:p>
            <a:pPr marL="514350" indent="-514350">
              <a:buAutoNum type="arabicPeriod"/>
            </a:pPr>
            <a:r>
              <a:rPr lang="en-IN" dirty="0"/>
              <a:t>Hierarchical paging or Multi level paging.</a:t>
            </a:r>
          </a:p>
          <a:p>
            <a:pPr marL="514350" indent="-514350">
              <a:buAutoNum type="arabicPeriod"/>
            </a:pPr>
            <a:r>
              <a:rPr lang="en-IN" dirty="0"/>
              <a:t>Hashed Page table</a:t>
            </a:r>
          </a:p>
          <a:p>
            <a:pPr marL="514350" indent="-514350">
              <a:buAutoNum type="arabicPeriod"/>
            </a:pPr>
            <a:r>
              <a:rPr lang="en-IN" dirty="0"/>
              <a:t>Inverted page table.</a:t>
            </a:r>
          </a:p>
          <a:p>
            <a:pPr marL="0" indent="0">
              <a:buNone/>
            </a:pPr>
            <a:r>
              <a:rPr lang="en-IN" dirty="0"/>
              <a:t>These page tables are mainly useful when a page table contains lakhs of Entries.</a:t>
            </a:r>
          </a:p>
          <a:p>
            <a:pPr marL="0" indent="0">
              <a:buNone/>
            </a:pPr>
            <a:r>
              <a:rPr lang="en-IN" sz="3200" b="1" dirty="0"/>
              <a:t>Hierarchical paging or Multi level paging.</a:t>
            </a:r>
          </a:p>
          <a:p>
            <a:pPr marL="0" indent="0">
              <a:buNone/>
            </a:pPr>
            <a:r>
              <a:rPr lang="en-IN" dirty="0"/>
              <a:t>If we want to store lakhs of entries in a page table then we use Hierarchical paging,</a:t>
            </a:r>
          </a:p>
          <a:p>
            <a:pPr marL="0" indent="0">
              <a:buNone/>
            </a:pPr>
            <a:r>
              <a:rPr lang="en-IN" dirty="0"/>
              <a:t>Let us assume that size of Logical Address is 32 bits</a:t>
            </a:r>
          </a:p>
          <a:p>
            <a:pPr marL="0" indent="0">
              <a:buNone/>
            </a:pPr>
            <a:r>
              <a:rPr lang="en-IN" dirty="0"/>
              <a:t>Whereas size of the page is (Page size): 4KB</a:t>
            </a:r>
          </a:p>
          <a:p>
            <a:pPr marL="0" indent="0">
              <a:buNone/>
            </a:pPr>
            <a:r>
              <a:rPr lang="en-IN" dirty="0"/>
              <a:t>		2</a:t>
            </a:r>
            <a:r>
              <a:rPr lang="en-IN" baseline="30000" dirty="0"/>
              <a:t>2</a:t>
            </a:r>
            <a:r>
              <a:rPr lang="en-IN" dirty="0"/>
              <a:t> 2</a:t>
            </a:r>
            <a:r>
              <a:rPr lang="en-IN" baseline="30000" dirty="0"/>
              <a:t>10  </a:t>
            </a:r>
            <a:r>
              <a:rPr lang="en-IN" dirty="0"/>
              <a:t>= 2</a:t>
            </a:r>
            <a:r>
              <a:rPr lang="en-IN" baseline="30000" dirty="0"/>
              <a:t>12</a:t>
            </a:r>
          </a:p>
          <a:p>
            <a:pPr marL="0" indent="0">
              <a:buNone/>
            </a:pPr>
            <a:r>
              <a:rPr lang="en-IN" dirty="0"/>
              <a:t>So page may contains 2 </a:t>
            </a:r>
            <a:r>
              <a:rPr lang="en-IN" baseline="30000" dirty="0"/>
              <a:t>12</a:t>
            </a:r>
            <a:r>
              <a:rPr lang="en-IN" dirty="0"/>
              <a:t> locations.</a:t>
            </a:r>
          </a:p>
          <a:p>
            <a:pPr marL="0" indent="0">
              <a:buNone/>
            </a:pPr>
            <a:r>
              <a:rPr lang="en-IN" dirty="0"/>
              <a:t>LA 32 bits</a:t>
            </a:r>
          </a:p>
          <a:p>
            <a:pPr marL="0" indent="0">
              <a:buNone/>
            </a:pPr>
            <a:endParaRPr lang="en-IN" dirty="0"/>
          </a:p>
          <a:p>
            <a:pPr marL="0" indent="0">
              <a:buNone/>
            </a:pPr>
            <a:r>
              <a:rPr lang="en-IN" dirty="0"/>
              <a:t>So Size of the page No. is 20 bits. And size of offset is 12 bits.</a:t>
            </a:r>
          </a:p>
          <a:p>
            <a:pPr marL="0" indent="0">
              <a:buNone/>
            </a:pPr>
            <a:r>
              <a:rPr lang="en-IN" dirty="0"/>
              <a:t>Totally we can store 2</a:t>
            </a:r>
            <a:r>
              <a:rPr lang="en-IN" baseline="30000" dirty="0"/>
              <a:t>20</a:t>
            </a:r>
            <a:r>
              <a:rPr lang="en-IN" dirty="0"/>
              <a:t>page numbers in a page table. 2 </a:t>
            </a:r>
            <a:r>
              <a:rPr lang="en-IN" baseline="30000" dirty="0"/>
              <a:t>20</a:t>
            </a:r>
            <a:r>
              <a:rPr lang="en-IN" dirty="0"/>
              <a:t> means 10,lakhsi,e we have to store 10 lakhs entries in a page table. The entire page table is stored in </a:t>
            </a:r>
            <a:r>
              <a:rPr lang="en-IN" dirty="0" err="1"/>
              <a:t>M.M,for</a:t>
            </a:r>
            <a:r>
              <a:rPr lang="en-IN" dirty="0"/>
              <a:t> accessing the M.M we need more access time.</a:t>
            </a:r>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graphicFrame>
        <p:nvGraphicFramePr>
          <p:cNvPr id="5" name="Table 4">
            <a:extLst>
              <a:ext uri="{FF2B5EF4-FFF2-40B4-BE49-F238E27FC236}">
                <a16:creationId xmlns:a16="http://schemas.microsoft.com/office/drawing/2014/main" xmlns="" id="{A1A1DB22-1094-4E16-A1F4-E21E5C70A98E}"/>
              </a:ext>
            </a:extLst>
          </p:cNvPr>
          <p:cNvGraphicFramePr>
            <a:graphicFrameLocks noGrp="1"/>
          </p:cNvGraphicFramePr>
          <p:nvPr>
            <p:extLst>
              <p:ext uri="{D42A27DB-BD31-4B8C-83A1-F6EECF244321}">
                <p14:modId xmlns:p14="http://schemas.microsoft.com/office/powerpoint/2010/main" xmlns="" val="1988897654"/>
              </p:ext>
            </p:extLst>
          </p:nvPr>
        </p:nvGraphicFramePr>
        <p:xfrm>
          <a:off x="1961147" y="4547932"/>
          <a:ext cx="2298032" cy="409074"/>
        </p:xfrm>
        <a:graphic>
          <a:graphicData uri="http://schemas.openxmlformats.org/drawingml/2006/table">
            <a:tbl>
              <a:tblPr firstRow="1" bandRow="1">
                <a:tableStyleId>{5C22544A-7EE6-4342-B048-85BDC9FD1C3A}</a:tableStyleId>
              </a:tblPr>
              <a:tblGrid>
                <a:gridCol w="956780">
                  <a:extLst>
                    <a:ext uri="{9D8B030D-6E8A-4147-A177-3AD203B41FA5}">
                      <a16:colId xmlns:a16="http://schemas.microsoft.com/office/drawing/2014/main" xmlns="" val="1446772009"/>
                    </a:ext>
                  </a:extLst>
                </a:gridCol>
                <a:gridCol w="1341252">
                  <a:extLst>
                    <a:ext uri="{9D8B030D-6E8A-4147-A177-3AD203B41FA5}">
                      <a16:colId xmlns:a16="http://schemas.microsoft.com/office/drawing/2014/main" xmlns="" val="2100645239"/>
                    </a:ext>
                  </a:extLst>
                </a:gridCol>
              </a:tblGrid>
              <a:tr h="409074">
                <a:tc>
                  <a:txBody>
                    <a:bodyPr/>
                    <a:lstStyle/>
                    <a:p>
                      <a:r>
                        <a:rPr lang="en-IN" dirty="0"/>
                        <a:t>P(20)</a:t>
                      </a:r>
                    </a:p>
                  </a:txBody>
                  <a:tcPr/>
                </a:tc>
                <a:tc>
                  <a:txBody>
                    <a:bodyPr/>
                    <a:lstStyle/>
                    <a:p>
                      <a:r>
                        <a:rPr lang="en-IN" dirty="0"/>
                        <a:t>d(12)</a:t>
                      </a:r>
                    </a:p>
                  </a:txBody>
                  <a:tcPr/>
                </a:tc>
                <a:extLst>
                  <a:ext uri="{0D108BD9-81ED-4DB2-BD59-A6C34878D82A}">
                    <a16:rowId xmlns:a16="http://schemas.microsoft.com/office/drawing/2014/main" xmlns="" val="1100377860"/>
                  </a:ext>
                </a:extLst>
              </a:tr>
            </a:tbl>
          </a:graphicData>
        </a:graphic>
      </p:graphicFrame>
    </p:spTree>
    <p:extLst>
      <p:ext uri="{BB962C8B-B14F-4D97-AF65-F5344CB8AC3E}">
        <p14:creationId xmlns:p14="http://schemas.microsoft.com/office/powerpoint/2010/main" xmlns="" val="31453473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199CCB6-CA8B-4389-A434-F1158712EF03}"/>
              </a:ext>
            </a:extLst>
          </p:cNvPr>
          <p:cNvSpPr>
            <a:spLocks noGrp="1"/>
          </p:cNvSpPr>
          <p:nvPr>
            <p:ph idx="1"/>
          </p:nvPr>
        </p:nvSpPr>
        <p:spPr>
          <a:xfrm>
            <a:off x="838200" y="216568"/>
            <a:ext cx="10515600" cy="5960395"/>
          </a:xfrm>
        </p:spPr>
        <p:txBody>
          <a:bodyPr>
            <a:normAutofit fontScale="62500" lnSpcReduction="20000"/>
          </a:bodyPr>
          <a:lstStyle/>
          <a:p>
            <a:pPr marL="0" indent="0">
              <a:buNone/>
            </a:pPr>
            <a:r>
              <a:rPr lang="en-IN" dirty="0"/>
              <a:t>In Hierarchical Paging instead of storing entire page table information in one page table we are splitting that information among multiple page tables. </a:t>
            </a:r>
          </a:p>
          <a:p>
            <a:pPr marL="0" indent="0">
              <a:buNone/>
            </a:pPr>
            <a:r>
              <a:rPr lang="en-IN" dirty="0"/>
              <a:t>One page table contains some limited of information ,remaining information is available in another page table.</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L</a:t>
            </a:r>
          </a:p>
          <a:p>
            <a:pPr marL="0" indent="0">
              <a:buNone/>
            </a:pPr>
            <a:endParaRPr lang="en-IN" dirty="0"/>
          </a:p>
          <a:p>
            <a:r>
              <a:rPr lang="en-IN" dirty="0"/>
              <a:t>Let p1 size is 10 bits and P2 size is 10 bits, and displacement is 12 bits</a:t>
            </a:r>
          </a:p>
          <a:p>
            <a:r>
              <a:rPr lang="en-IN" dirty="0"/>
              <a:t>P1 is given as index  input to the outermost page table.</a:t>
            </a:r>
          </a:p>
          <a:p>
            <a:r>
              <a:rPr lang="en-IN" dirty="0"/>
              <a:t>This page table accepts the page number as the input and it produces the offset.</a:t>
            </a:r>
          </a:p>
          <a:p>
            <a:r>
              <a:rPr lang="en-IN" dirty="0"/>
              <a:t>Offset is given as index to the next page table.</a:t>
            </a:r>
          </a:p>
          <a:p>
            <a:r>
              <a:rPr lang="en-IN" dirty="0"/>
              <a:t>This page table produces frame number as the output.</a:t>
            </a:r>
          </a:p>
          <a:p>
            <a:r>
              <a:rPr lang="en-IN" dirty="0"/>
              <a:t>We combine frame number with this offset will give physical address in the main memory.</a:t>
            </a:r>
          </a:p>
          <a:p>
            <a:r>
              <a:rPr lang="en-IN" dirty="0"/>
              <a:t>This is known as Two-level paging</a:t>
            </a:r>
          </a:p>
          <a:p>
            <a:pPr marL="0" indent="0">
              <a:buNone/>
            </a:pPr>
            <a:endParaRPr lang="en-IN" dirty="0"/>
          </a:p>
        </p:txBody>
      </p:sp>
      <p:pic>
        <p:nvPicPr>
          <p:cNvPr id="5" name="Picture 4">
            <a:extLst>
              <a:ext uri="{FF2B5EF4-FFF2-40B4-BE49-F238E27FC236}">
                <a16:creationId xmlns:a16="http://schemas.microsoft.com/office/drawing/2014/main" xmlns="" id="{CA9770EF-EF3D-42EC-BFC4-E7785B7A434F}"/>
              </a:ext>
            </a:extLst>
          </p:cNvPr>
          <p:cNvPicPr>
            <a:picLocks noChangeAspect="1"/>
          </p:cNvPicPr>
          <p:nvPr/>
        </p:nvPicPr>
        <p:blipFill rotWithShape="1">
          <a:blip r:embed="rId2"/>
          <a:srcRect l="23770" t="13629" r="-1" b="38553"/>
          <a:stretch/>
        </p:blipFill>
        <p:spPr>
          <a:xfrm>
            <a:off x="942381" y="1239252"/>
            <a:ext cx="4700429" cy="2371164"/>
          </a:xfrm>
          <a:prstGeom prst="rect">
            <a:avLst/>
          </a:prstGeom>
        </p:spPr>
      </p:pic>
    </p:spTree>
    <p:extLst>
      <p:ext uri="{BB962C8B-B14F-4D97-AF65-F5344CB8AC3E}">
        <p14:creationId xmlns:p14="http://schemas.microsoft.com/office/powerpoint/2010/main" xmlns="" val="2256296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9B83D9E-E6F4-453A-A63D-B3DB46D02F6B}"/>
              </a:ext>
            </a:extLst>
          </p:cNvPr>
          <p:cNvSpPr>
            <a:spLocks noGrp="1"/>
          </p:cNvSpPr>
          <p:nvPr>
            <p:ph idx="1"/>
          </p:nvPr>
        </p:nvSpPr>
        <p:spPr>
          <a:xfrm>
            <a:off x="838200" y="649705"/>
            <a:ext cx="10515600" cy="5527258"/>
          </a:xfrm>
        </p:spPr>
        <p:txBody>
          <a:bodyPr/>
          <a:lstStyle/>
          <a:p>
            <a:pPr marL="0" indent="0" algn="ctr">
              <a:buNone/>
            </a:pPr>
            <a:r>
              <a:rPr lang="en-IN" dirty="0"/>
              <a:t>Virtual Memory Techniques</a:t>
            </a:r>
          </a:p>
          <a:p>
            <a:pPr marL="0" indent="0">
              <a:buNone/>
            </a:pPr>
            <a:r>
              <a:rPr lang="en-US" sz="2000" b="1" i="0" dirty="0">
                <a:solidFill>
                  <a:srgbClr val="222222"/>
                </a:solidFill>
                <a:effectLst/>
                <a:latin typeface="Source Sans Pro" panose="020B0503030403020204" pitchFamily="34" charset="0"/>
              </a:rPr>
              <a:t>Virtual Memory</a:t>
            </a:r>
            <a:r>
              <a:rPr lang="en-US" sz="2000" b="0" i="0" dirty="0">
                <a:solidFill>
                  <a:srgbClr val="222222"/>
                </a:solidFill>
                <a:effectLst/>
                <a:latin typeface="Source Sans Pro" panose="020B0503030403020204" pitchFamily="34" charset="0"/>
              </a:rPr>
              <a:t> is a storage mechanism which offers user an illusion of having a very big main memory. It is done by treating a part of secondary memory as the main memory. </a:t>
            </a:r>
          </a:p>
          <a:p>
            <a:pPr marL="0" indent="0">
              <a:buNone/>
            </a:pPr>
            <a:r>
              <a:rPr lang="en-US" sz="2000" b="0" i="0" dirty="0">
                <a:solidFill>
                  <a:srgbClr val="222222"/>
                </a:solidFill>
                <a:effectLst/>
                <a:latin typeface="Source Sans Pro" panose="020B0503030403020204" pitchFamily="34" charset="0"/>
              </a:rPr>
              <a:t>In Virtual memory, the user can store processes with a bigger size than the available main memory.</a:t>
            </a:r>
          </a:p>
          <a:p>
            <a:pPr marL="0" indent="0">
              <a:buNone/>
            </a:pPr>
            <a:r>
              <a:rPr lang="en-US" sz="2000" b="0" i="0" dirty="0">
                <a:solidFill>
                  <a:srgbClr val="222222"/>
                </a:solidFill>
                <a:effectLst/>
                <a:latin typeface="Source Sans Pro" panose="020B0503030403020204" pitchFamily="34" charset="0"/>
              </a:rPr>
              <a:t>Therefore, instead of loading one long process in the main memory, the OS loads the various parts of more than one process in the main memory. </a:t>
            </a:r>
          </a:p>
          <a:p>
            <a:pPr marL="0" indent="0">
              <a:buNone/>
            </a:pPr>
            <a:r>
              <a:rPr lang="en-US" sz="2000" b="0" i="0" dirty="0">
                <a:solidFill>
                  <a:srgbClr val="222222"/>
                </a:solidFill>
                <a:effectLst/>
                <a:latin typeface="Source Sans Pro" panose="020B0503030403020204" pitchFamily="34" charset="0"/>
              </a:rPr>
              <a:t>Virtual memory is mostly implemented with demand paging and demand segmentation.</a:t>
            </a:r>
            <a:endParaRPr lang="en-US" sz="2000" dirty="0">
              <a:solidFill>
                <a:srgbClr val="222222"/>
              </a:solidFill>
              <a:latin typeface="Source Sans Pro" panose="020B0503030403020204" pitchFamily="34" charset="0"/>
            </a:endParaRPr>
          </a:p>
          <a:p>
            <a:pPr marL="0" indent="0">
              <a:buNone/>
            </a:pPr>
            <a:r>
              <a:rPr lang="en-IN" sz="2000" b="1" i="0" dirty="0">
                <a:solidFill>
                  <a:srgbClr val="222222"/>
                </a:solidFill>
                <a:effectLst/>
                <a:latin typeface="Source Sans Pro" panose="020B0503030403020204" pitchFamily="34" charset="0"/>
              </a:rPr>
              <a:t>Why Need Virtual Memory</a:t>
            </a:r>
            <a:r>
              <a:rPr lang="en-IN" b="1" i="0" dirty="0">
                <a:solidFill>
                  <a:srgbClr val="222222"/>
                </a:solidFill>
                <a:effectLst/>
                <a:latin typeface="Source Sans Pro" panose="020B0503030403020204" pitchFamily="34" charset="0"/>
              </a:rPr>
              <a:t>?</a:t>
            </a:r>
          </a:p>
          <a:p>
            <a:pPr marL="0" indent="0">
              <a:buNone/>
            </a:pPr>
            <a:r>
              <a:rPr lang="en-US" sz="2000" b="0" i="0" dirty="0">
                <a:solidFill>
                  <a:srgbClr val="222222"/>
                </a:solidFill>
                <a:effectLst/>
                <a:latin typeface="Source Sans Pro" panose="020B0503030403020204" pitchFamily="34" charset="0"/>
              </a:rPr>
              <a:t>Whenever your computer doesn't have space in the physical memory it writes what it needs to remember to the hard disk in a swap file as virtual memory.</a:t>
            </a:r>
          </a:p>
          <a:p>
            <a:pPr marL="0" indent="0">
              <a:buNone/>
            </a:pPr>
            <a:endParaRPr lang="en-IN" dirty="0"/>
          </a:p>
        </p:txBody>
      </p:sp>
    </p:spTree>
    <p:extLst>
      <p:ext uri="{BB962C8B-B14F-4D97-AF65-F5344CB8AC3E}">
        <p14:creationId xmlns:p14="http://schemas.microsoft.com/office/powerpoint/2010/main" xmlns="" val="4788432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A979FE43-CD73-458B-B1E9-1695ADEA914B}"/>
              </a:ext>
            </a:extLst>
          </p:cNvPr>
          <p:cNvSpPr>
            <a:spLocks noGrp="1"/>
          </p:cNvSpPr>
          <p:nvPr>
            <p:ph idx="1"/>
          </p:nvPr>
        </p:nvSpPr>
        <p:spPr>
          <a:xfrm>
            <a:off x="838200" y="601663"/>
            <a:ext cx="10515600" cy="5575300"/>
          </a:xfrm>
        </p:spPr>
        <p:txBody>
          <a:bodyPr/>
          <a:lstStyle/>
          <a:p>
            <a:pPr marL="0" indent="0">
              <a:buNone/>
            </a:pPr>
            <a:r>
              <a:rPr lang="en-IN" b="1" i="0" dirty="0">
                <a:solidFill>
                  <a:srgbClr val="222222"/>
                </a:solidFill>
                <a:effectLst/>
                <a:latin typeface="Source Sans Pro" panose="020B0503030403020204" pitchFamily="34" charset="0"/>
              </a:rPr>
              <a:t>How Virtual Memory Works?</a:t>
            </a:r>
          </a:p>
          <a:p>
            <a:pPr algn="l"/>
            <a:r>
              <a:rPr lang="en-US" sz="2000" b="0" i="0" dirty="0">
                <a:solidFill>
                  <a:srgbClr val="222222"/>
                </a:solidFill>
                <a:effectLst/>
                <a:latin typeface="Source Sans Pro" panose="020B0503030403020204" pitchFamily="34" charset="0"/>
              </a:rPr>
              <a:t>In the modern world, virtual memory has become quite common these days.</a:t>
            </a:r>
          </a:p>
          <a:p>
            <a:pPr algn="l"/>
            <a:r>
              <a:rPr lang="en-US" sz="2000" b="0" i="0" dirty="0">
                <a:solidFill>
                  <a:srgbClr val="222222"/>
                </a:solidFill>
                <a:effectLst/>
                <a:latin typeface="Source Sans Pro" panose="020B0503030403020204" pitchFamily="34" charset="0"/>
              </a:rPr>
              <a:t> It is used whenever some pages require to be loaded in the main memory for the execution, and the memory is not available for those many pages.</a:t>
            </a:r>
          </a:p>
          <a:p>
            <a:pPr algn="l"/>
            <a:r>
              <a:rPr lang="en-US" sz="2000" b="0" i="0" dirty="0">
                <a:solidFill>
                  <a:srgbClr val="222222"/>
                </a:solidFill>
                <a:effectLst/>
                <a:latin typeface="Source Sans Pro" panose="020B0503030403020204" pitchFamily="34" charset="0"/>
              </a:rPr>
              <a:t>So, in that case, instead of preventing pages from entering in the main memory, the OS searches for the RAM space that are minimum used in the recent times or that are not referenced into the secondary memory to make the space for the new pages in the main memory.</a:t>
            </a:r>
          </a:p>
          <a:p>
            <a:pPr marL="0" indent="0" algn="l">
              <a:buNone/>
            </a:pPr>
            <a:r>
              <a:rPr lang="en-US" sz="1600" b="1" i="0" dirty="0">
                <a:solidFill>
                  <a:srgbClr val="222222"/>
                </a:solidFill>
                <a:effectLst/>
                <a:latin typeface="Source Sans Pro" panose="020B0503030403020204" pitchFamily="34" charset="0"/>
              </a:rPr>
              <a:t>For example:</a:t>
            </a:r>
          </a:p>
          <a:p>
            <a:pPr algn="l"/>
            <a:r>
              <a:rPr lang="en-US" sz="1600" b="0" i="0" dirty="0">
                <a:solidFill>
                  <a:srgbClr val="222222"/>
                </a:solidFill>
                <a:effectLst/>
                <a:latin typeface="Source Sans Pro" panose="020B0503030403020204" pitchFamily="34" charset="0"/>
              </a:rPr>
              <a:t>Let's assume that an OS requires 300 MB of memory to store all the running programs. However, there's currently only 50 MB of available physical memory stored on the RAM.</a:t>
            </a:r>
          </a:p>
          <a:p>
            <a:pPr algn="l">
              <a:buFont typeface="Arial" panose="020B0604020202020204" pitchFamily="34" charset="0"/>
              <a:buChar char="•"/>
            </a:pPr>
            <a:r>
              <a:rPr lang="en-US" sz="1600" b="0" i="0" dirty="0">
                <a:solidFill>
                  <a:srgbClr val="222222"/>
                </a:solidFill>
                <a:effectLst/>
                <a:latin typeface="Source Sans Pro" panose="020B0503030403020204" pitchFamily="34" charset="0"/>
              </a:rPr>
              <a:t>The OS will then set up 250 MB of virtual memory and use a program called the Virtual Memory Manager(VMM) to manage that 250 MB.</a:t>
            </a:r>
          </a:p>
          <a:p>
            <a:pPr algn="l">
              <a:buFont typeface="Arial" panose="020B0604020202020204" pitchFamily="34" charset="0"/>
              <a:buChar char="•"/>
            </a:pPr>
            <a:r>
              <a:rPr lang="en-US" sz="1600" b="0" i="0" dirty="0">
                <a:solidFill>
                  <a:srgbClr val="222222"/>
                </a:solidFill>
                <a:effectLst/>
                <a:latin typeface="Source Sans Pro" panose="020B0503030403020204" pitchFamily="34" charset="0"/>
              </a:rPr>
              <a:t>So, in this case, the VMM will create a file on the hard disk that is 250 MB in size to store extra memory that is required.</a:t>
            </a:r>
          </a:p>
          <a:p>
            <a:pPr algn="l">
              <a:buFont typeface="Arial" panose="020B0604020202020204" pitchFamily="34" charset="0"/>
              <a:buChar char="•"/>
            </a:pPr>
            <a:r>
              <a:rPr lang="en-US" sz="1600" b="0" i="0" dirty="0">
                <a:solidFill>
                  <a:srgbClr val="222222"/>
                </a:solidFill>
                <a:effectLst/>
                <a:latin typeface="Source Sans Pro" panose="020B0503030403020204" pitchFamily="34" charset="0"/>
              </a:rPr>
              <a:t>The OS will now proceed to address memory as it considers 300 MB of real memory stored in the RAM, even if only 50 MB space is available.</a:t>
            </a:r>
          </a:p>
          <a:p>
            <a:pPr algn="l">
              <a:buFont typeface="Arial" panose="020B0604020202020204" pitchFamily="34" charset="0"/>
              <a:buChar char="•"/>
            </a:pPr>
            <a:r>
              <a:rPr lang="en-US" sz="1600" b="0" i="0" dirty="0">
                <a:solidFill>
                  <a:srgbClr val="222222"/>
                </a:solidFill>
                <a:effectLst/>
                <a:latin typeface="Source Sans Pro" panose="020B0503030403020204" pitchFamily="34" charset="0"/>
              </a:rPr>
              <a:t>It is the job of the VMM to manage 300 MB memory even if just 50 MB of real memory space is available.</a:t>
            </a:r>
          </a:p>
          <a:p>
            <a:pPr algn="l"/>
            <a:endParaRPr lang="en-US" sz="2400" b="0" i="0" dirty="0">
              <a:solidFill>
                <a:srgbClr val="222222"/>
              </a:solidFill>
              <a:effectLst/>
              <a:latin typeface="Source Sans Pro" panose="020B0503030403020204" pitchFamily="34" charset="0"/>
            </a:endParaRPr>
          </a:p>
          <a:p>
            <a:pPr marL="0" indent="0">
              <a:buNone/>
            </a:pPr>
            <a:endParaRPr lang="en-IN" dirty="0"/>
          </a:p>
        </p:txBody>
      </p:sp>
    </p:spTree>
    <p:extLst>
      <p:ext uri="{BB962C8B-B14F-4D97-AF65-F5344CB8AC3E}">
        <p14:creationId xmlns:p14="http://schemas.microsoft.com/office/powerpoint/2010/main" xmlns="" val="30206660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2A0CF847-CBC7-4A3E-9913-B2CD0E63A459}"/>
              </a:ext>
            </a:extLst>
          </p:cNvPr>
          <p:cNvSpPr>
            <a:spLocks noGrp="1"/>
          </p:cNvSpPr>
          <p:nvPr>
            <p:ph idx="1"/>
          </p:nvPr>
        </p:nvSpPr>
        <p:spPr>
          <a:xfrm>
            <a:off x="838200" y="625475"/>
            <a:ext cx="10515600" cy="5551488"/>
          </a:xfrm>
        </p:spPr>
        <p:txBody>
          <a:bodyPr/>
          <a:lstStyle/>
          <a:p>
            <a:pPr marL="0" indent="0">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PAGE REPLACEMENT ALGORITHMS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Whenever page fault occurs and there are no free frames in memory, the operating system has to choose a page to remove from main memory in order to make a space for a new page coming from disk,</a:t>
            </a:r>
          </a:p>
          <a:p>
            <a:r>
              <a:rPr lang="en-US" sz="1800" dirty="0">
                <a:effectLst/>
                <a:latin typeface="Times New Roman" panose="02020603050405020304" pitchFamily="18" charset="0"/>
                <a:ea typeface="Times New Roman" panose="02020603050405020304" pitchFamily="18" charset="0"/>
              </a:rPr>
              <a:t> Though it is simple to remove a random page from main memory, the system performance would be much better if a page is less heavily used is removed from main memory. </a:t>
            </a:r>
          </a:p>
          <a:p>
            <a:r>
              <a:rPr lang="en-US" sz="1800" dirty="0">
                <a:effectLst/>
                <a:latin typeface="Times New Roman" panose="02020603050405020304" pitchFamily="18" charset="0"/>
                <a:ea typeface="Times New Roman" panose="02020603050405020304" pitchFamily="18" charset="0"/>
              </a:rPr>
              <a:t>This is because if a heavily used page is removed from main memory then there is a possibility that the heavily used page may be needed in the future and thereby the number of page faults will increase. </a:t>
            </a:r>
          </a:p>
          <a:p>
            <a:r>
              <a:rPr lang="en-US" sz="1800" dirty="0">
                <a:effectLst/>
                <a:latin typeface="Times New Roman" panose="02020603050405020304" pitchFamily="18" charset="0"/>
                <a:ea typeface="Times New Roman" panose="02020603050405020304" pitchFamily="18" charset="0"/>
              </a:rPr>
              <a:t>There are several page replacement algorithms. The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performance of any algorithm is considered, depending on the number of page faults generated, lesser the page faults and more the efficient algorithm is.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FIFO (First in First out)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simplest page replacement algorithm is FIFO replacement algorithm. Here O.S. maintains queue whose elements indicates the page number present in main memory.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top of the queue denotes oldest page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i.e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.First in page) and bottom of the queue denotes the page that is recently entered in main memory (i.e. last in page).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Whenever, there is a page faults occur and there are no free frames then the first in page is removed i.e. the page at the top of the queue is removed and the new page is inserted at the bottom of the queue.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xmlns="" val="1929141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9FC410D-265F-4BEB-BFB5-22BB2AA969A4}"/>
              </a:ext>
            </a:extLst>
          </p:cNvPr>
          <p:cNvSpPr>
            <a:spLocks noGrp="1"/>
          </p:cNvSpPr>
          <p:nvPr>
            <p:ph idx="1"/>
          </p:nvPr>
        </p:nvSpPr>
        <p:spPr>
          <a:xfrm>
            <a:off x="838200" y="492369"/>
            <a:ext cx="10515600" cy="6063176"/>
          </a:xfrm>
        </p:spPr>
        <p:txBody>
          <a:bodyPr/>
          <a:lstStyle/>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Contiguous Allocation</a:t>
            </a:r>
          </a:p>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Multiprogramming with fixed partitions (MFT)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In this the user memory is divided into definite areas called partitions, the number and size of each partition is fixed. </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If there are 4 partitions which are of sizes 2k, 7k, 9k, 12k then the no. of partitions and size of each partition cannot be changed during the life of the system. </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size of each partition is determined by making a study on the length of incoming jobs. The incoming jobs are constantly monitored and allocation is done in a partition where it approximately fits in.</a:t>
            </a:r>
          </a:p>
          <a:p>
            <a:pPr algn="just">
              <a:lnSpc>
                <a:spcPct val="115000"/>
              </a:lnSpc>
              <a:spcAft>
                <a:spcPts val="100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IN" sz="1800" dirty="0">
                <a:latin typeface="Calibri" panose="020F0502020204030204" pitchFamily="34" charset="0"/>
                <a:ea typeface="Times New Roman" panose="02020603050405020304" pitchFamily="18" charset="0"/>
                <a:cs typeface="Times New Roman" panose="02020603050405020304" pitchFamily="18" charset="0"/>
              </a:rPr>
              <a:t>    </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J5	      J4		J3	J2	J1</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graphicFrame>
        <p:nvGraphicFramePr>
          <p:cNvPr id="7" name="Table 6">
            <a:extLst>
              <a:ext uri="{FF2B5EF4-FFF2-40B4-BE49-F238E27FC236}">
                <a16:creationId xmlns:a16="http://schemas.microsoft.com/office/drawing/2014/main" xmlns="" id="{B8ABAA27-1580-49D4-94F5-1BD271EF0CE1}"/>
              </a:ext>
            </a:extLst>
          </p:cNvPr>
          <p:cNvGraphicFramePr>
            <a:graphicFrameLocks noGrp="1"/>
          </p:cNvGraphicFramePr>
          <p:nvPr>
            <p:extLst>
              <p:ext uri="{D42A27DB-BD31-4B8C-83A1-F6EECF244321}">
                <p14:modId xmlns:p14="http://schemas.microsoft.com/office/powerpoint/2010/main" xmlns="" val="2689500228"/>
              </p:ext>
            </p:extLst>
          </p:nvPr>
        </p:nvGraphicFramePr>
        <p:xfrm>
          <a:off x="1153552" y="4146543"/>
          <a:ext cx="5190977" cy="552065"/>
        </p:xfrm>
        <a:graphic>
          <a:graphicData uri="http://schemas.openxmlformats.org/drawingml/2006/table">
            <a:tbl>
              <a:tblPr firstRow="1" firstCol="1" bandRow="1">
                <a:tableStyleId>{5C22544A-7EE6-4342-B048-85BDC9FD1C3A}</a:tableStyleId>
              </a:tblPr>
              <a:tblGrid>
                <a:gridCol w="924577">
                  <a:extLst>
                    <a:ext uri="{9D8B030D-6E8A-4147-A177-3AD203B41FA5}">
                      <a16:colId xmlns:a16="http://schemas.microsoft.com/office/drawing/2014/main" xmlns="" val="1204358441"/>
                    </a:ext>
                  </a:extLst>
                </a:gridCol>
                <a:gridCol w="1205970">
                  <a:extLst>
                    <a:ext uri="{9D8B030D-6E8A-4147-A177-3AD203B41FA5}">
                      <a16:colId xmlns:a16="http://schemas.microsoft.com/office/drawing/2014/main" xmlns="" val="1749902030"/>
                    </a:ext>
                  </a:extLst>
                </a:gridCol>
                <a:gridCol w="904478">
                  <a:extLst>
                    <a:ext uri="{9D8B030D-6E8A-4147-A177-3AD203B41FA5}">
                      <a16:colId xmlns:a16="http://schemas.microsoft.com/office/drawing/2014/main" xmlns="" val="1913020742"/>
                    </a:ext>
                  </a:extLst>
                </a:gridCol>
                <a:gridCol w="803982">
                  <a:extLst>
                    <a:ext uri="{9D8B030D-6E8A-4147-A177-3AD203B41FA5}">
                      <a16:colId xmlns:a16="http://schemas.microsoft.com/office/drawing/2014/main" xmlns="" val="3838750367"/>
                    </a:ext>
                  </a:extLst>
                </a:gridCol>
                <a:gridCol w="803982">
                  <a:extLst>
                    <a:ext uri="{9D8B030D-6E8A-4147-A177-3AD203B41FA5}">
                      <a16:colId xmlns:a16="http://schemas.microsoft.com/office/drawing/2014/main" xmlns="" val="883360532"/>
                    </a:ext>
                  </a:extLst>
                </a:gridCol>
                <a:gridCol w="547988">
                  <a:extLst>
                    <a:ext uri="{9D8B030D-6E8A-4147-A177-3AD203B41FA5}">
                      <a16:colId xmlns:a16="http://schemas.microsoft.com/office/drawing/2014/main" xmlns="" val="2383698066"/>
                    </a:ext>
                  </a:extLst>
                </a:gridCol>
              </a:tblGrid>
              <a:tr h="552065">
                <a:tc>
                  <a:txBody>
                    <a:bodyPr/>
                    <a:lstStyle/>
                    <a:p>
                      <a:pPr algn="just">
                        <a:lnSpc>
                          <a:spcPct val="115000"/>
                        </a:lnSpc>
                        <a:spcAft>
                          <a:spcPts val="1000"/>
                        </a:spcAft>
                      </a:pPr>
                      <a:r>
                        <a:rPr lang="en-US" sz="1300">
                          <a:effectLst/>
                        </a:rPr>
                        <a:t>12K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dirty="0">
                          <a:effectLst/>
                        </a:rPr>
                        <a:t>10K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6K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8K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5K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dirty="0">
                          <a:effectLst/>
                        </a:rPr>
                        <a:t> </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238600479"/>
                  </a:ext>
                </a:extLst>
              </a:tr>
            </a:tbl>
          </a:graphicData>
        </a:graphic>
      </p:graphicFrame>
      <p:graphicFrame>
        <p:nvGraphicFramePr>
          <p:cNvPr id="8" name="Table 7">
            <a:extLst>
              <a:ext uri="{FF2B5EF4-FFF2-40B4-BE49-F238E27FC236}">
                <a16:creationId xmlns:a16="http://schemas.microsoft.com/office/drawing/2014/main" xmlns="" id="{A4C2CDBC-64B6-45A0-9AE1-AC91CFAB9B58}"/>
              </a:ext>
            </a:extLst>
          </p:cNvPr>
          <p:cNvGraphicFramePr>
            <a:graphicFrameLocks noGrp="1"/>
          </p:cNvGraphicFramePr>
          <p:nvPr>
            <p:extLst>
              <p:ext uri="{D42A27DB-BD31-4B8C-83A1-F6EECF244321}">
                <p14:modId xmlns:p14="http://schemas.microsoft.com/office/powerpoint/2010/main" xmlns="" val="1345532357"/>
              </p:ext>
            </p:extLst>
          </p:nvPr>
        </p:nvGraphicFramePr>
        <p:xfrm>
          <a:off x="7132320" y="4146543"/>
          <a:ext cx="1997613" cy="2174421"/>
        </p:xfrm>
        <a:graphic>
          <a:graphicData uri="http://schemas.openxmlformats.org/drawingml/2006/table">
            <a:tbl>
              <a:tblPr firstRow="1" firstCol="1" bandRow="1">
                <a:tableStyleId>{5C22544A-7EE6-4342-B048-85BDC9FD1C3A}</a:tableStyleId>
              </a:tblPr>
              <a:tblGrid>
                <a:gridCol w="1125415">
                  <a:extLst>
                    <a:ext uri="{9D8B030D-6E8A-4147-A177-3AD203B41FA5}">
                      <a16:colId xmlns:a16="http://schemas.microsoft.com/office/drawing/2014/main" xmlns="" val="2731905641"/>
                    </a:ext>
                  </a:extLst>
                </a:gridCol>
                <a:gridCol w="872198">
                  <a:extLst>
                    <a:ext uri="{9D8B030D-6E8A-4147-A177-3AD203B41FA5}">
                      <a16:colId xmlns:a16="http://schemas.microsoft.com/office/drawing/2014/main" xmlns="" val="2108435669"/>
                    </a:ext>
                  </a:extLst>
                </a:gridCol>
              </a:tblGrid>
              <a:tr h="265668">
                <a:tc>
                  <a:txBody>
                    <a:bodyPr/>
                    <a:lstStyle/>
                    <a:p>
                      <a:pPr algn="just">
                        <a:lnSpc>
                          <a:spcPct val="115000"/>
                        </a:lnSpc>
                        <a:spcAft>
                          <a:spcPts val="1000"/>
                        </a:spcAft>
                      </a:pPr>
                      <a:r>
                        <a:rPr lang="en-US" sz="1300">
                          <a:effectLst/>
                        </a:rPr>
                        <a:t>O.S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 </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1759843353"/>
                  </a:ext>
                </a:extLst>
              </a:tr>
              <a:tr h="265668">
                <a:tc>
                  <a:txBody>
                    <a:bodyPr/>
                    <a:lstStyle/>
                    <a:p>
                      <a:pPr algn="just">
                        <a:lnSpc>
                          <a:spcPct val="115000"/>
                        </a:lnSpc>
                        <a:spcAft>
                          <a:spcPts val="1000"/>
                        </a:spcAft>
                      </a:pPr>
                      <a:r>
                        <a:rPr lang="en-US" sz="1300">
                          <a:effectLst/>
                        </a:rPr>
                        <a:t>2K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P1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306648351"/>
                  </a:ext>
                </a:extLst>
              </a:tr>
              <a:tr h="672145">
                <a:tc>
                  <a:txBody>
                    <a:bodyPr/>
                    <a:lstStyle/>
                    <a:p>
                      <a:pPr algn="just">
                        <a:lnSpc>
                          <a:spcPct val="115000"/>
                        </a:lnSpc>
                        <a:spcAft>
                          <a:spcPts val="1000"/>
                        </a:spcAft>
                      </a:pPr>
                      <a:r>
                        <a:rPr lang="en-US" sz="1300">
                          <a:effectLst/>
                        </a:rPr>
                        <a:t>7K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P2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224504632"/>
                  </a:ext>
                </a:extLst>
              </a:tr>
              <a:tr h="705272">
                <a:tc>
                  <a:txBody>
                    <a:bodyPr/>
                    <a:lstStyle/>
                    <a:p>
                      <a:pPr algn="just">
                        <a:lnSpc>
                          <a:spcPct val="115000"/>
                        </a:lnSpc>
                        <a:spcAft>
                          <a:spcPts val="1000"/>
                        </a:spcAft>
                      </a:pPr>
                      <a:r>
                        <a:rPr lang="en-US" sz="1300" dirty="0">
                          <a:effectLst/>
                        </a:rPr>
                        <a:t>9K</a:t>
                      </a:r>
                      <a:endParaRPr lang="en-IN" sz="1100" dirty="0">
                        <a:effectLst/>
                      </a:endParaRPr>
                    </a:p>
                    <a:p>
                      <a:pPr algn="just">
                        <a:lnSpc>
                          <a:spcPct val="115000"/>
                        </a:lnSpc>
                        <a:spcAft>
                          <a:spcPts val="1000"/>
                        </a:spcAft>
                      </a:pPr>
                      <a:r>
                        <a:rPr lang="en-US" sz="1300" dirty="0">
                          <a:effectLst/>
                        </a:rPr>
                        <a:t> </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300" dirty="0">
                          <a:effectLst/>
                        </a:rPr>
                        <a:t>P3</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882960559"/>
                  </a:ext>
                </a:extLst>
              </a:tr>
              <a:tr h="265668">
                <a:tc>
                  <a:txBody>
                    <a:bodyPr/>
                    <a:lstStyle/>
                    <a:p>
                      <a:pPr algn="just">
                        <a:lnSpc>
                          <a:spcPct val="115000"/>
                        </a:lnSpc>
                        <a:spcAft>
                          <a:spcPts val="1000"/>
                        </a:spcAft>
                      </a:pPr>
                      <a:r>
                        <a:rPr lang="en-US" sz="1300">
                          <a:effectLst/>
                        </a:rPr>
                        <a:t>12k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dirty="0">
                          <a:effectLst/>
                        </a:rPr>
                        <a:t>P4</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438637370"/>
                  </a:ext>
                </a:extLst>
              </a:tr>
            </a:tbl>
          </a:graphicData>
        </a:graphic>
      </p:graphicFrame>
    </p:spTree>
    <p:extLst>
      <p:ext uri="{BB962C8B-B14F-4D97-AF65-F5344CB8AC3E}">
        <p14:creationId xmlns:p14="http://schemas.microsoft.com/office/powerpoint/2010/main" xmlns="" val="10921213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6238FCA-87A1-4728-837B-BC5EAB061E01}"/>
              </a:ext>
            </a:extLst>
          </p:cNvPr>
          <p:cNvSpPr>
            <a:spLocks noGrp="1"/>
          </p:cNvSpPr>
          <p:nvPr>
            <p:ph idx="1"/>
          </p:nvPr>
        </p:nvSpPr>
        <p:spPr>
          <a:xfrm>
            <a:off x="838200" y="577516"/>
            <a:ext cx="10515600" cy="5599447"/>
          </a:xfrm>
        </p:spPr>
        <p:txBody>
          <a:bodyPr>
            <a:normAutofit fontScale="92500" lnSpcReduction="20000"/>
          </a:bodyPr>
          <a:lstStyle/>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Consider a page reference string</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7 0 1 2 0 3 0 4 2 3 0 3 2 1 2 0 1 7 0 1</a:t>
            </a: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Here the most heavily used page is ‘0’ and the least heavily used page is 4. </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us assume there are three frames in main memory, then the algorithm works as follows.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Thus this algorithm produces 15 page faults. This algorithm is easy to understand and easy to implement but efficient point of view, this algorithm is not good. This is because if a heavily used page is at the top of queue then FIFO algorithm replaces this page when there is page fault. Since this page is heavily used there is a probability of that page being referred again in future. Thus FIFO algorithm is inefficient when a heavily used page is at the top of the queue.</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xmlns="" id="{8F389778-4114-4EF3-88B3-CCEE4A996646}"/>
              </a:ext>
            </a:extLst>
          </p:cNvPr>
          <p:cNvPicPr/>
          <p:nvPr/>
        </p:nvPicPr>
        <p:blipFill>
          <a:blip r:embed="rId2"/>
          <a:srcRect t="8134"/>
          <a:stretch>
            <a:fillRect/>
          </a:stretch>
        </p:blipFill>
        <p:spPr bwMode="auto">
          <a:xfrm>
            <a:off x="838199" y="1819275"/>
            <a:ext cx="6958263" cy="2355683"/>
          </a:xfrm>
          <a:prstGeom prst="rect">
            <a:avLst/>
          </a:prstGeom>
          <a:noFill/>
          <a:ln w="9525">
            <a:noFill/>
            <a:miter lim="800000"/>
            <a:headEnd/>
            <a:tailEnd/>
          </a:ln>
        </p:spPr>
      </p:pic>
    </p:spTree>
    <p:extLst>
      <p:ext uri="{BB962C8B-B14F-4D97-AF65-F5344CB8AC3E}">
        <p14:creationId xmlns:p14="http://schemas.microsoft.com/office/powerpoint/2010/main" xmlns="" val="2468872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B6BAC4A-0293-473F-B672-DA87CBCF1D9E}"/>
              </a:ext>
            </a:extLst>
          </p:cNvPr>
          <p:cNvSpPr>
            <a:spLocks noGrp="1"/>
          </p:cNvSpPr>
          <p:nvPr>
            <p:ph idx="1"/>
          </p:nvPr>
        </p:nvSpPr>
        <p:spPr>
          <a:xfrm>
            <a:off x="838200" y="517358"/>
            <a:ext cx="10515600" cy="5659605"/>
          </a:xfrm>
        </p:spPr>
        <p:txBody>
          <a:bodyPr/>
          <a:lstStyle/>
          <a:p>
            <a:pPr marL="0" indent="0">
              <a:buNone/>
            </a:pPr>
            <a:r>
              <a:rPr lang="en-IN" dirty="0" err="1"/>
              <a:t>Belady’s</a:t>
            </a:r>
            <a:r>
              <a:rPr lang="en-IN" dirty="0"/>
              <a:t> </a:t>
            </a:r>
            <a:r>
              <a:rPr lang="en-IN" dirty="0" err="1"/>
              <a:t>Anamoly</a:t>
            </a:r>
            <a:endParaRPr lang="en-IN" dirty="0"/>
          </a:p>
          <a:p>
            <a:pPr algn="l" fontAlgn="base"/>
            <a:r>
              <a:rPr lang="en-US" b="0" i="0" dirty="0">
                <a:solidFill>
                  <a:srgbClr val="40424E"/>
                </a:solidFill>
                <a:effectLst/>
                <a:latin typeface="urw-din"/>
              </a:rPr>
              <a:t>Generally, on increasing the number of frames to a process’ virtual memory, its execution becomes faster as less number of page faults occur. Sometimes the reverse happens, i.e. more number of page faults occur when more frames are allocated to a process. This most unexpected result is termed as</a:t>
            </a:r>
            <a:r>
              <a:rPr lang="en-US" b="1" i="0" dirty="0">
                <a:solidFill>
                  <a:srgbClr val="40424E"/>
                </a:solidFill>
                <a:effectLst/>
                <a:latin typeface="urw-din"/>
              </a:rPr>
              <a:t> </a:t>
            </a:r>
            <a:r>
              <a:rPr lang="en-US" b="1" i="0" dirty="0" err="1">
                <a:solidFill>
                  <a:srgbClr val="40424E"/>
                </a:solidFill>
                <a:effectLst/>
                <a:latin typeface="urw-din"/>
              </a:rPr>
              <a:t>Belady’s</a:t>
            </a:r>
            <a:r>
              <a:rPr lang="en-US" b="1" i="0" dirty="0">
                <a:solidFill>
                  <a:srgbClr val="40424E"/>
                </a:solidFill>
                <a:effectLst/>
                <a:latin typeface="urw-din"/>
              </a:rPr>
              <a:t> Anomaly</a:t>
            </a:r>
            <a:r>
              <a:rPr lang="en-US" b="0" i="0" dirty="0">
                <a:solidFill>
                  <a:srgbClr val="40424E"/>
                </a:solidFill>
                <a:effectLst/>
                <a:latin typeface="urw-din"/>
              </a:rPr>
              <a:t>.</a:t>
            </a:r>
          </a:p>
          <a:p>
            <a:pPr algn="l" fontAlgn="base"/>
            <a:r>
              <a:rPr lang="en-US" b="1" i="0" dirty="0" err="1">
                <a:solidFill>
                  <a:srgbClr val="40424E"/>
                </a:solidFill>
                <a:effectLst/>
                <a:latin typeface="urw-din"/>
              </a:rPr>
              <a:t>Bélády’s</a:t>
            </a:r>
            <a:r>
              <a:rPr lang="en-US" b="1" i="0" dirty="0">
                <a:solidFill>
                  <a:srgbClr val="40424E"/>
                </a:solidFill>
                <a:effectLst/>
                <a:latin typeface="urw-din"/>
              </a:rPr>
              <a:t> anomaly</a:t>
            </a:r>
            <a:r>
              <a:rPr lang="en-US" b="0" i="0" dirty="0">
                <a:solidFill>
                  <a:srgbClr val="40424E"/>
                </a:solidFill>
                <a:effectLst/>
                <a:latin typeface="urw-din"/>
              </a:rPr>
              <a:t> is the name given to the phenomenon where increasing the number of page frames results in an increase in the number of page faults for a given memory access pattern.</a:t>
            </a:r>
          </a:p>
          <a:p>
            <a:pPr algn="l" fontAlgn="base"/>
            <a:r>
              <a:rPr lang="en-US" dirty="0" err="1">
                <a:solidFill>
                  <a:srgbClr val="40424E"/>
                </a:solidFill>
                <a:latin typeface="urw-din"/>
              </a:rPr>
              <a:t>Belady’s</a:t>
            </a:r>
            <a:r>
              <a:rPr lang="en-US" dirty="0">
                <a:solidFill>
                  <a:srgbClr val="40424E"/>
                </a:solidFill>
                <a:latin typeface="urw-din"/>
              </a:rPr>
              <a:t> anomaly occurs only in First come first serve page replace </a:t>
            </a:r>
            <a:r>
              <a:rPr lang="en-US" dirty="0" err="1">
                <a:solidFill>
                  <a:srgbClr val="40424E"/>
                </a:solidFill>
                <a:latin typeface="urw-din"/>
              </a:rPr>
              <a:t>ment</a:t>
            </a:r>
            <a:r>
              <a:rPr lang="en-US" dirty="0">
                <a:solidFill>
                  <a:srgbClr val="40424E"/>
                </a:solidFill>
                <a:latin typeface="urw-din"/>
              </a:rPr>
              <a:t> algorithm</a:t>
            </a:r>
            <a:endParaRPr lang="en-US" b="0" i="0" dirty="0">
              <a:solidFill>
                <a:srgbClr val="40424E"/>
              </a:solidFill>
              <a:effectLst/>
              <a:latin typeface="urw-din"/>
            </a:endParaRPr>
          </a:p>
        </p:txBody>
      </p:sp>
    </p:spTree>
    <p:extLst>
      <p:ext uri="{BB962C8B-B14F-4D97-AF65-F5344CB8AC3E}">
        <p14:creationId xmlns:p14="http://schemas.microsoft.com/office/powerpoint/2010/main" xmlns="" val="12668911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580B1BD5-5249-4214-8707-5D0A315EFED1}"/>
              </a:ext>
            </a:extLst>
          </p:cNvPr>
          <p:cNvSpPr>
            <a:spLocks noGrp="1"/>
          </p:cNvSpPr>
          <p:nvPr>
            <p:ph idx="1"/>
          </p:nvPr>
        </p:nvSpPr>
        <p:spPr>
          <a:xfrm>
            <a:off x="838200" y="614363"/>
            <a:ext cx="10515600" cy="5562600"/>
          </a:xfrm>
        </p:spPr>
        <p:txBody>
          <a:bodyPr/>
          <a:lstStyle/>
          <a:p>
            <a:pPr marL="0" indent="0">
              <a:buNone/>
            </a:pPr>
            <a:r>
              <a:rPr lang="en-US" b="0" i="0" dirty="0">
                <a:solidFill>
                  <a:srgbClr val="333333"/>
                </a:solidFill>
                <a:effectLst/>
                <a:latin typeface="PT Serif"/>
              </a:rPr>
              <a:t>Consider the page reference string of size 12: </a:t>
            </a:r>
            <a:r>
              <a:rPr lang="en-US" b="1" i="0" dirty="0">
                <a:solidFill>
                  <a:srgbClr val="333333"/>
                </a:solidFill>
                <a:effectLst/>
                <a:latin typeface="PT Serif"/>
              </a:rPr>
              <a:t>1, 2, 3, 4, 1, 2, 5, 1, 2, 3, 4, 5 </a:t>
            </a:r>
            <a:r>
              <a:rPr lang="en-US" b="0" i="0" dirty="0">
                <a:solidFill>
                  <a:srgbClr val="333333"/>
                </a:solidFill>
                <a:effectLst/>
                <a:latin typeface="PT Serif"/>
              </a:rPr>
              <a:t>with frame size 3(i.e. maximum 3 pages in a frame).</a:t>
            </a:r>
          </a:p>
          <a:p>
            <a:pPr marL="0" indent="0">
              <a:buNone/>
            </a:pPr>
            <a:endParaRPr lang="en-US" dirty="0">
              <a:solidFill>
                <a:srgbClr val="333333"/>
              </a:solidFill>
              <a:latin typeface="PT Serif"/>
            </a:endParaRPr>
          </a:p>
          <a:p>
            <a:pPr marL="0" indent="0">
              <a:buNone/>
            </a:pPr>
            <a:endParaRPr lang="en-US" b="0" i="0" dirty="0">
              <a:solidFill>
                <a:srgbClr val="333333"/>
              </a:solidFill>
              <a:effectLst/>
              <a:latin typeface="PT Serif"/>
            </a:endParaRPr>
          </a:p>
          <a:p>
            <a:pPr marL="0" indent="0">
              <a:buNone/>
            </a:pPr>
            <a:endParaRPr lang="en-US" dirty="0">
              <a:solidFill>
                <a:srgbClr val="333333"/>
              </a:solidFill>
              <a:latin typeface="PT Serif"/>
            </a:endParaRPr>
          </a:p>
          <a:p>
            <a:pPr marL="0" indent="0">
              <a:buNone/>
            </a:pPr>
            <a:endParaRPr lang="en-US" b="0" i="0" dirty="0">
              <a:solidFill>
                <a:srgbClr val="333333"/>
              </a:solidFill>
              <a:effectLst/>
              <a:latin typeface="PT Serif"/>
            </a:endParaRPr>
          </a:p>
          <a:p>
            <a:pPr marL="0" indent="0">
              <a:buNone/>
            </a:pPr>
            <a:endParaRPr lang="en-US" dirty="0">
              <a:solidFill>
                <a:srgbClr val="333333"/>
              </a:solidFill>
              <a:latin typeface="PT Serif"/>
            </a:endParaRPr>
          </a:p>
          <a:p>
            <a:pPr marL="0" indent="0">
              <a:buNone/>
            </a:pPr>
            <a:endParaRPr lang="en-US" b="0" i="0" dirty="0">
              <a:solidFill>
                <a:srgbClr val="333333"/>
              </a:solidFill>
              <a:effectLst/>
              <a:latin typeface="PT Serif"/>
            </a:endParaRPr>
          </a:p>
          <a:p>
            <a:pPr marL="0" indent="0">
              <a:buNone/>
            </a:pPr>
            <a:endParaRPr lang="en-US" dirty="0">
              <a:solidFill>
                <a:srgbClr val="333333"/>
              </a:solidFill>
              <a:latin typeface="PT Serif"/>
            </a:endParaRPr>
          </a:p>
          <a:p>
            <a:pPr marL="0" indent="0">
              <a:buNone/>
            </a:pPr>
            <a:endParaRPr lang="en-US" b="0" i="0" dirty="0">
              <a:solidFill>
                <a:srgbClr val="333333"/>
              </a:solidFill>
              <a:effectLst/>
              <a:latin typeface="PT Serif"/>
            </a:endParaRPr>
          </a:p>
          <a:p>
            <a:pPr marL="0" indent="0">
              <a:buNone/>
            </a:pPr>
            <a:r>
              <a:rPr lang="en-IN" b="1" i="0" dirty="0">
                <a:solidFill>
                  <a:srgbClr val="333333"/>
                </a:solidFill>
                <a:effectLst/>
                <a:latin typeface="PT Serif"/>
              </a:rPr>
              <a:t>Total Page Fault = 9</a:t>
            </a:r>
            <a:endParaRPr lang="en-IN" dirty="0"/>
          </a:p>
        </p:txBody>
      </p:sp>
      <p:pic>
        <p:nvPicPr>
          <p:cNvPr id="1026" name="Picture 2">
            <a:extLst>
              <a:ext uri="{FF2B5EF4-FFF2-40B4-BE49-F238E27FC236}">
                <a16:creationId xmlns:a16="http://schemas.microsoft.com/office/drawing/2014/main" xmlns="" id="{B2CA8D00-EA50-4A93-8754-FE7B6C84FA18}"/>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2424113" y="1528763"/>
            <a:ext cx="7343775" cy="351246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7955676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DA2C830-D158-4A12-B9A5-2C6C455D3D64}"/>
              </a:ext>
            </a:extLst>
          </p:cNvPr>
          <p:cNvSpPr>
            <a:spLocks noGrp="1"/>
          </p:cNvSpPr>
          <p:nvPr>
            <p:ph idx="1"/>
          </p:nvPr>
        </p:nvSpPr>
        <p:spPr>
          <a:xfrm>
            <a:off x="838199" y="878306"/>
            <a:ext cx="10515600" cy="5467100"/>
          </a:xfrm>
        </p:spPr>
        <p:txBody>
          <a:bodyPr/>
          <a:lstStyle/>
          <a:p>
            <a:pPr marL="0" indent="0" algn="l">
              <a:buNone/>
            </a:pPr>
            <a:r>
              <a:rPr lang="en-US" sz="2000" b="1" i="0" dirty="0">
                <a:solidFill>
                  <a:srgbClr val="333333"/>
                </a:solidFill>
                <a:effectLst/>
                <a:latin typeface="Times New Roman" panose="02020603050405020304" pitchFamily="18" charset="0"/>
                <a:cs typeface="Times New Roman" panose="02020603050405020304" pitchFamily="18" charset="0"/>
              </a:rPr>
              <a:t>Now, let's see what happens when we increase the frame size from 3 to 4.</a:t>
            </a:r>
          </a:p>
          <a:p>
            <a:pPr marL="0" indent="0" algn="l">
              <a:buNone/>
            </a:pPr>
            <a:endParaRPr lang="en-US" b="1" dirty="0">
              <a:solidFill>
                <a:srgbClr val="333333"/>
              </a:solidFill>
              <a:latin typeface="PT Serif"/>
            </a:endParaRPr>
          </a:p>
          <a:p>
            <a:pPr marL="0" indent="0" algn="l">
              <a:buNone/>
            </a:pPr>
            <a:endParaRPr lang="en-US" b="1" i="0" dirty="0">
              <a:solidFill>
                <a:srgbClr val="333333"/>
              </a:solidFill>
              <a:effectLst/>
              <a:latin typeface="PT Serif"/>
            </a:endParaRPr>
          </a:p>
          <a:p>
            <a:pPr marL="0" indent="0" algn="l">
              <a:buNone/>
            </a:pPr>
            <a:endParaRPr lang="en-US" b="1" dirty="0">
              <a:solidFill>
                <a:srgbClr val="333333"/>
              </a:solidFill>
              <a:latin typeface="PT Serif"/>
            </a:endParaRPr>
          </a:p>
          <a:p>
            <a:pPr marL="0" indent="0" algn="l">
              <a:buNone/>
            </a:pPr>
            <a:endParaRPr lang="en-US" b="1" i="0" dirty="0">
              <a:solidFill>
                <a:srgbClr val="333333"/>
              </a:solidFill>
              <a:effectLst/>
              <a:latin typeface="PT Serif"/>
            </a:endParaRPr>
          </a:p>
          <a:p>
            <a:pPr marL="0" indent="0" algn="l">
              <a:buNone/>
            </a:pPr>
            <a:endParaRPr lang="en-US" b="1" dirty="0">
              <a:solidFill>
                <a:srgbClr val="333333"/>
              </a:solidFill>
              <a:latin typeface="PT Serif"/>
            </a:endParaRPr>
          </a:p>
          <a:p>
            <a:pPr marL="0" indent="0" algn="l">
              <a:buNone/>
            </a:pPr>
            <a:endParaRPr lang="en-US" b="1" i="0" dirty="0">
              <a:solidFill>
                <a:srgbClr val="333333"/>
              </a:solidFill>
              <a:effectLst/>
              <a:latin typeface="PT Serif"/>
            </a:endParaRPr>
          </a:p>
          <a:p>
            <a:pPr marL="0" indent="0" algn="l">
              <a:buNone/>
            </a:pPr>
            <a:endParaRPr lang="en-US" b="0" i="0" dirty="0">
              <a:solidFill>
                <a:srgbClr val="333333"/>
              </a:solidFill>
              <a:effectLst/>
              <a:latin typeface="PT Serif"/>
            </a:endParaRPr>
          </a:p>
          <a:p>
            <a:endParaRPr lang="en-IN" sz="2000" b="1" i="0" dirty="0">
              <a:solidFill>
                <a:srgbClr val="333333"/>
              </a:solidFill>
              <a:effectLst/>
              <a:latin typeface="PT Serif"/>
            </a:endParaRPr>
          </a:p>
          <a:p>
            <a:endParaRPr lang="en-IN" sz="2000" b="1" dirty="0">
              <a:solidFill>
                <a:srgbClr val="333333"/>
              </a:solidFill>
              <a:latin typeface="PT Serif"/>
            </a:endParaRPr>
          </a:p>
          <a:p>
            <a:r>
              <a:rPr lang="en-IN" sz="2000" b="1" i="0" dirty="0">
                <a:solidFill>
                  <a:srgbClr val="333333"/>
                </a:solidFill>
                <a:effectLst/>
                <a:latin typeface="PT Serif"/>
              </a:rPr>
              <a:t>Total Page Fault = 10</a:t>
            </a:r>
            <a:r>
              <a:rPr lang="en-US" sz="2000" dirty="0"/>
              <a:t/>
            </a:r>
            <a:br>
              <a:rPr lang="en-US" sz="2000" dirty="0"/>
            </a:br>
            <a:endParaRPr lang="en-IN" sz="2000" dirty="0"/>
          </a:p>
        </p:txBody>
      </p:sp>
      <p:pic>
        <p:nvPicPr>
          <p:cNvPr id="2050" name="Picture 2">
            <a:extLst>
              <a:ext uri="{FF2B5EF4-FFF2-40B4-BE49-F238E27FC236}">
                <a16:creationId xmlns:a16="http://schemas.microsoft.com/office/drawing/2014/main" xmlns="" id="{D5B85D11-DF95-4C60-8394-4011145CFC99}"/>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585536" y="1746766"/>
            <a:ext cx="7381875" cy="37338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067563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EB697BB-EA6E-42F8-937D-E8859D2258E0}"/>
              </a:ext>
            </a:extLst>
          </p:cNvPr>
          <p:cNvSpPr>
            <a:spLocks noGrp="1"/>
          </p:cNvSpPr>
          <p:nvPr>
            <p:ph idx="1"/>
          </p:nvPr>
        </p:nvSpPr>
        <p:spPr>
          <a:xfrm>
            <a:off x="838200" y="685800"/>
            <a:ext cx="10515600" cy="5491163"/>
          </a:xfrm>
        </p:spPr>
        <p:txBody>
          <a:bodyPr>
            <a:normAutofit fontScale="92500" lnSpcReduction="20000"/>
          </a:bodyPr>
          <a:lstStyle/>
          <a:p>
            <a:pPr marL="0" indent="0" algn="just">
              <a:lnSpc>
                <a:spcPct val="110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Optimal Replacement Algorithm (ORA):</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0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technique in ORA is remove a page which is not referred immediately i.e. replace a page that is not used for a longest period of time. This algorithm guarantees the lowest possible page faults rate for a fixed no. of framed.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0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Example: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Consider a page replacement string</a:t>
            </a:r>
          </a:p>
          <a:p>
            <a:pPr marL="0" indent="0" algn="just">
              <a:lnSpc>
                <a:spcPct val="110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7 0 1 2 0 3 0 4 2 3 0.3 2 1 2 0 1 7 0 1</a:t>
            </a:r>
          </a:p>
          <a:p>
            <a:pPr marL="0" indent="0" algn="just">
              <a:lnSpc>
                <a:spcPct val="115000"/>
              </a:lnSpc>
              <a:spcAft>
                <a:spcPts val="10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Assume that there are 3 frames in main memory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algorithm produces 9 page faults and considered to be an efficient algorithms compared to the remaining algorithm. If the number of frames increases then number of page faults will decrease and program execution becomes faster this algorithm is difficult to implement. Since it requires future knowledge of the page reference string.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xmlns="" id="{5013850C-3661-4874-9FEA-6885EA774A84}"/>
              </a:ext>
            </a:extLst>
          </p:cNvPr>
          <p:cNvPicPr/>
          <p:nvPr/>
        </p:nvPicPr>
        <p:blipFill>
          <a:blip r:embed="rId2"/>
          <a:srcRect/>
          <a:stretch>
            <a:fillRect/>
          </a:stretch>
        </p:blipFill>
        <p:spPr bwMode="auto">
          <a:xfrm>
            <a:off x="838200" y="2788819"/>
            <a:ext cx="5800725" cy="1578643"/>
          </a:xfrm>
          <a:prstGeom prst="rect">
            <a:avLst/>
          </a:prstGeom>
          <a:noFill/>
          <a:ln w="9525">
            <a:noFill/>
            <a:miter lim="800000"/>
            <a:headEnd/>
            <a:tailEnd/>
          </a:ln>
        </p:spPr>
      </p:pic>
    </p:spTree>
    <p:extLst>
      <p:ext uri="{BB962C8B-B14F-4D97-AF65-F5344CB8AC3E}">
        <p14:creationId xmlns:p14="http://schemas.microsoft.com/office/powerpoint/2010/main" xmlns="" val="16940904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97C024E-8125-4ADE-BCDD-BF3C5B0F1E7D}"/>
              </a:ext>
            </a:extLst>
          </p:cNvPr>
          <p:cNvSpPr>
            <a:spLocks noGrp="1"/>
          </p:cNvSpPr>
          <p:nvPr>
            <p:ph idx="1"/>
          </p:nvPr>
        </p:nvSpPr>
        <p:spPr>
          <a:xfrm>
            <a:off x="838200" y="794084"/>
            <a:ext cx="10515600" cy="5919537"/>
          </a:xfrm>
        </p:spPr>
        <p:txBody>
          <a:bodyPr/>
          <a:lstStyle/>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LRU (Least Recently Used)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algorithm keeps track of transactions in main memory. Whenever, a page faults occurs and if there are no free frames. </a:t>
            </a: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Operating system checks for the page that is not used for the longest time and marks this page for replacement. </a:t>
            </a:r>
          </a:p>
          <a:p>
            <a:pPr marL="0" indent="0" algn="just">
              <a:lnSpc>
                <a:spcPct val="100000"/>
              </a:lnSpc>
              <a:spcBef>
                <a:spcPts val="0"/>
              </a:spcBef>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idea is that if a page is not used for a long time, then we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preassume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that the page will not be used in the future and hence mark that page for replacement. </a:t>
            </a:r>
          </a:p>
          <a:p>
            <a:pPr marL="0" indent="0" algn="just">
              <a:lnSpc>
                <a:spcPct val="100000"/>
              </a:lnSpc>
              <a:spcBef>
                <a:spcPts val="0"/>
              </a:spcBef>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other words, if a page is referred just now, then we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preassume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that it may be used again in the future and hence do not replace that page. </a:t>
            </a:r>
          </a:p>
          <a:p>
            <a:pPr marL="0" indent="0" algn="just">
              <a:lnSpc>
                <a:spcPct val="100000"/>
              </a:lnSpc>
              <a:spcBef>
                <a:spcPts val="0"/>
              </a:spcBef>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LRU is almost similar to ORA he only difference is that ORA looks forward the page reference string to check which page is not referred in the near future but LRU looks backward the page reference string to check which page is not referred for a long time.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00000"/>
              </a:lnSpc>
              <a:spcBef>
                <a:spcPts val="0"/>
              </a:spcBef>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Consider the page reference string</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7 0 1 2 0 3 0 4 2 3 0 3 2 1 2 0 1 7 0 1</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xmlns="" val="21170109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B3197E1-8459-427A-9082-F4ED54727093}"/>
              </a:ext>
            </a:extLst>
          </p:cNvPr>
          <p:cNvSpPr>
            <a:spLocks noGrp="1"/>
          </p:cNvSpPr>
          <p:nvPr>
            <p:ph idx="1"/>
          </p:nvPr>
        </p:nvSpPr>
        <p:spPr>
          <a:xfrm>
            <a:off x="838200" y="601579"/>
            <a:ext cx="10515600" cy="5575384"/>
          </a:xfrm>
        </p:spPr>
        <p:txBody>
          <a:bodyPr/>
          <a:lstStyle/>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Consider the page reference string</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7 0 1 2 0 3 0 4 2 3 0 3 2 1 2 0 1 7 0 1</a:t>
            </a: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Here top of queue denotes LRU page (long time back used) bottom of the queue denotes MRU page (page which is just now referred) whenever there is a page fault top of queue will be deleted and new page goes to bottom of queue.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xmlns="" id="{5395AF80-A3ED-47A7-BC8D-B5B9F7049611}"/>
              </a:ext>
            </a:extLst>
          </p:cNvPr>
          <p:cNvPicPr/>
          <p:nvPr/>
        </p:nvPicPr>
        <p:blipFill>
          <a:blip r:embed="rId2"/>
          <a:srcRect/>
          <a:stretch>
            <a:fillRect/>
          </a:stretch>
        </p:blipFill>
        <p:spPr bwMode="auto">
          <a:xfrm>
            <a:off x="1250531" y="1750093"/>
            <a:ext cx="5648325" cy="1504950"/>
          </a:xfrm>
          <a:prstGeom prst="rect">
            <a:avLst/>
          </a:prstGeom>
          <a:noFill/>
          <a:ln w="9525">
            <a:noFill/>
            <a:miter lim="800000"/>
            <a:headEnd/>
            <a:tailEnd/>
          </a:ln>
        </p:spPr>
      </p:pic>
    </p:spTree>
    <p:extLst>
      <p:ext uri="{BB962C8B-B14F-4D97-AF65-F5344CB8AC3E}">
        <p14:creationId xmlns:p14="http://schemas.microsoft.com/office/powerpoint/2010/main" xmlns="" val="38458787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F2D42BA-7ED7-4F9E-A359-9465356433F2}"/>
              </a:ext>
            </a:extLst>
          </p:cNvPr>
          <p:cNvSpPr>
            <a:spLocks noGrp="1"/>
          </p:cNvSpPr>
          <p:nvPr>
            <p:ph idx="1"/>
          </p:nvPr>
        </p:nvSpPr>
        <p:spPr>
          <a:xfrm>
            <a:off x="838200" y="397042"/>
            <a:ext cx="10515600" cy="5779921"/>
          </a:xfrm>
        </p:spPr>
        <p:txBody>
          <a:bodyPr/>
          <a:lstStyle/>
          <a:p>
            <a:pPr marL="0" indent="0">
              <a:buNone/>
            </a:pPr>
            <a:r>
              <a:rPr lang="en-IN" sz="2400" b="1" dirty="0"/>
              <a:t>Allocation of Frames</a:t>
            </a:r>
          </a:p>
          <a:p>
            <a:pPr marL="0" indent="0" algn="l" fontAlgn="base">
              <a:buNone/>
            </a:pPr>
            <a:r>
              <a:rPr lang="en-US" sz="2000" b="0" i="0" dirty="0">
                <a:effectLst/>
                <a:latin typeface="urw-din"/>
              </a:rPr>
              <a:t>Frame allocation algorithms are used if you have multiple processes; it helps decide how many frames to allocate to each process.</a:t>
            </a:r>
          </a:p>
          <a:p>
            <a:pPr marL="0" indent="0" algn="l" fontAlgn="base">
              <a:buNone/>
            </a:pPr>
            <a:r>
              <a:rPr lang="en-US" sz="2000" b="1" i="0" dirty="0">
                <a:effectLst/>
                <a:latin typeface="urw-din"/>
              </a:rPr>
              <a:t> Frame allocation algorithms –</a:t>
            </a:r>
            <a:r>
              <a:rPr lang="en-US" sz="2000" b="0" i="0" dirty="0">
                <a:effectLst/>
                <a:latin typeface="urw-din"/>
              </a:rPr>
              <a:t/>
            </a:r>
            <a:br>
              <a:rPr lang="en-US" sz="2000" b="0" i="0" dirty="0">
                <a:effectLst/>
                <a:latin typeface="urw-din"/>
              </a:rPr>
            </a:br>
            <a:r>
              <a:rPr lang="en-US" sz="2000" b="0" i="0" dirty="0">
                <a:effectLst/>
                <a:latin typeface="urw-din"/>
              </a:rPr>
              <a:t>The two algorithms commonly used to allocate frames to a process are:</a:t>
            </a:r>
          </a:p>
          <a:p>
            <a:pPr algn="l" fontAlgn="base">
              <a:buFont typeface="+mj-lt"/>
              <a:buAutoNum type="arabicPeriod"/>
            </a:pPr>
            <a:r>
              <a:rPr lang="en-US" sz="2000" b="1" i="0" dirty="0">
                <a:effectLst/>
                <a:latin typeface="urw-din"/>
              </a:rPr>
              <a:t>Equal allocation: </a:t>
            </a:r>
            <a:r>
              <a:rPr lang="en-US" sz="2000" b="0" i="0" dirty="0">
                <a:effectLst/>
                <a:latin typeface="urw-din"/>
              </a:rPr>
              <a:t>In a system with x frames and y processes, each process gets equal number of frames, i.e. x/y. For instance, if the system has 48 frames and 9 processes, each process will get 5 frames. The three frames which are not allocated to any process can be used as a free-frame buffer pool.</a:t>
            </a:r>
          </a:p>
          <a:p>
            <a:pPr marL="0" indent="0" fontAlgn="base">
              <a:buNone/>
            </a:pPr>
            <a:r>
              <a:rPr lang="en-US" sz="2000" b="1" i="0" dirty="0">
                <a:effectLst/>
                <a:latin typeface="Times New Roman" panose="02020603050405020304" pitchFamily="18" charset="0"/>
                <a:cs typeface="Times New Roman" panose="02020603050405020304" pitchFamily="18" charset="0"/>
              </a:rPr>
              <a:t>Disadvantage:</a:t>
            </a:r>
            <a:r>
              <a:rPr lang="en-US" sz="2000" b="0" i="0" dirty="0">
                <a:effectLst/>
                <a:latin typeface="Times New Roman" panose="02020603050405020304" pitchFamily="18" charset="0"/>
                <a:cs typeface="Times New Roman" panose="02020603050405020304" pitchFamily="18" charset="0"/>
              </a:rPr>
              <a:t> In systems with processes of varying sizes, it does not make much sense to give each process equal frames. Allocation of a large number of frames to a small process will eventually lead to the wastage of a large number of allocated unused frames.</a:t>
            </a:r>
          </a:p>
          <a:p>
            <a:pPr marL="0" indent="0" fontAlgn="base">
              <a:buNone/>
            </a:pPr>
            <a:r>
              <a:rPr lang="en-US" sz="2000" b="1" i="0" dirty="0">
                <a:effectLst/>
                <a:latin typeface="urw-din"/>
              </a:rPr>
              <a:t>2. Proportional allocation:</a:t>
            </a:r>
            <a:r>
              <a:rPr lang="en-US" sz="2000" b="0" i="0" dirty="0">
                <a:effectLst/>
                <a:latin typeface="urw-din"/>
              </a:rPr>
              <a:t> Frames are allocated to each process according to the process size.</a:t>
            </a:r>
            <a:endParaRPr lang="en-US" sz="2000" dirty="0">
              <a:latin typeface="Times New Roman" panose="02020603050405020304" pitchFamily="18" charset="0"/>
              <a:cs typeface="Times New Roman" panose="02020603050405020304" pitchFamily="18" charset="0"/>
            </a:endParaRPr>
          </a:p>
          <a:p>
            <a:pPr marL="0" indent="0" fontAlgn="base">
              <a:buNone/>
            </a:pPr>
            <a:r>
              <a:rPr lang="en-US" sz="2000" b="0" i="0" dirty="0">
                <a:effectLst/>
                <a:latin typeface="urw-din"/>
              </a:rPr>
              <a:t>For instance, in a system with 62 frames, if there is a process of 10KB and another process of 127KB, then the first process will be allocated (10/137)*62 = 4 frames and the other process will get (127/137)*62 = 57 frames.</a:t>
            </a:r>
            <a:endParaRPr lang="en-US" sz="2000" b="0" i="0" dirty="0">
              <a:effectLst/>
              <a:latin typeface="Times New Roman" panose="02020603050405020304" pitchFamily="18" charset="0"/>
              <a:cs typeface="Times New Roman" panose="02020603050405020304" pitchFamily="18" charset="0"/>
            </a:endParaRPr>
          </a:p>
          <a:p>
            <a:pPr algn="l" fontAlgn="base">
              <a:buFont typeface="+mj-lt"/>
              <a:buAutoNum type="arabicPeriod"/>
            </a:pPr>
            <a:endParaRPr lang="en-US" sz="2000" b="0" i="0" dirty="0">
              <a:solidFill>
                <a:srgbClr val="40424E"/>
              </a:solidFill>
              <a:effectLst/>
              <a:latin typeface="urw-din"/>
            </a:endParaRPr>
          </a:p>
          <a:p>
            <a:pPr marL="0" indent="0">
              <a:buNone/>
            </a:pPr>
            <a:endParaRPr lang="en-IN" dirty="0"/>
          </a:p>
        </p:txBody>
      </p:sp>
    </p:spTree>
    <p:extLst>
      <p:ext uri="{BB962C8B-B14F-4D97-AF65-F5344CB8AC3E}">
        <p14:creationId xmlns:p14="http://schemas.microsoft.com/office/powerpoint/2010/main" xmlns="" val="36596685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02D99C9-8B43-4D9F-8BF8-C645CF1DB3DD}"/>
              </a:ext>
            </a:extLst>
          </p:cNvPr>
          <p:cNvSpPr>
            <a:spLocks noGrp="1"/>
          </p:cNvSpPr>
          <p:nvPr>
            <p:ph idx="1"/>
          </p:nvPr>
        </p:nvSpPr>
        <p:spPr>
          <a:xfrm>
            <a:off x="838200" y="433137"/>
            <a:ext cx="10515600" cy="5743826"/>
          </a:xfrm>
        </p:spPr>
        <p:txBody>
          <a:bodyPr/>
          <a:lstStyle/>
          <a:p>
            <a:pPr marL="0" indent="0">
              <a:buNone/>
            </a:pPr>
            <a:r>
              <a:rPr lang="en-IN" dirty="0"/>
              <a:t>Local and Global Replacement</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there be three processes A, B, C. present in main memory. Suppose process A gets a page fault then O.S  looks at only A pages i.e. A process and the page with lowest age is replaced which is A3.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is called local replacement. Thus in local replacement the number of frames allocated to each process is constant. (i.e. as long as process A is executing there will be three frames for it, as long as process B is executing there will be only 4 frames. As long as C is executing there will be only 2 frames.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Thus in local replacement, the page to replace from core should belong to same Job as that of page coming in.</a:t>
            </a:r>
          </a:p>
          <a:p>
            <a:pPr marL="0" indent="0">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graphicFrame>
        <p:nvGraphicFramePr>
          <p:cNvPr id="4" name="Table 3">
            <a:extLst>
              <a:ext uri="{FF2B5EF4-FFF2-40B4-BE49-F238E27FC236}">
                <a16:creationId xmlns:a16="http://schemas.microsoft.com/office/drawing/2014/main" xmlns="" id="{0F7631D3-A561-49D0-9946-678AE5FDE05F}"/>
              </a:ext>
            </a:extLst>
          </p:cNvPr>
          <p:cNvGraphicFramePr>
            <a:graphicFrameLocks noGrp="1"/>
          </p:cNvGraphicFramePr>
          <p:nvPr>
            <p:extLst>
              <p:ext uri="{D42A27DB-BD31-4B8C-83A1-F6EECF244321}">
                <p14:modId xmlns:p14="http://schemas.microsoft.com/office/powerpoint/2010/main" xmlns="" val="189184724"/>
              </p:ext>
            </p:extLst>
          </p:nvPr>
        </p:nvGraphicFramePr>
        <p:xfrm>
          <a:off x="1191125" y="2983831"/>
          <a:ext cx="1491917" cy="1962353"/>
        </p:xfrm>
        <a:graphic>
          <a:graphicData uri="http://schemas.openxmlformats.org/drawingml/2006/table">
            <a:tbl>
              <a:tblPr firstRow="1" firstCol="1" bandRow="1">
                <a:tableStyleId>{5C22544A-7EE6-4342-B048-85BDC9FD1C3A}</a:tableStyleId>
              </a:tblPr>
              <a:tblGrid>
                <a:gridCol w="913403">
                  <a:extLst>
                    <a:ext uri="{9D8B030D-6E8A-4147-A177-3AD203B41FA5}">
                      <a16:colId xmlns:a16="http://schemas.microsoft.com/office/drawing/2014/main" xmlns="" val="947345285"/>
                    </a:ext>
                  </a:extLst>
                </a:gridCol>
                <a:gridCol w="578514">
                  <a:extLst>
                    <a:ext uri="{9D8B030D-6E8A-4147-A177-3AD203B41FA5}">
                      <a16:colId xmlns:a16="http://schemas.microsoft.com/office/drawing/2014/main" xmlns="" val="658632090"/>
                    </a:ext>
                  </a:extLst>
                </a:gridCol>
              </a:tblGrid>
              <a:tr h="220545">
                <a:tc>
                  <a:txBody>
                    <a:bodyPr/>
                    <a:lstStyle/>
                    <a:p>
                      <a:pPr algn="l">
                        <a:lnSpc>
                          <a:spcPct val="115000"/>
                        </a:lnSpc>
                        <a:spcAft>
                          <a:spcPts val="1000"/>
                        </a:spcAft>
                      </a:pPr>
                      <a:r>
                        <a:rPr lang="en-US" sz="1200">
                          <a:effectLst/>
                        </a:rPr>
                        <a:t>A1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7</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661070412"/>
                  </a:ext>
                </a:extLst>
              </a:tr>
              <a:tr h="220545">
                <a:tc>
                  <a:txBody>
                    <a:bodyPr/>
                    <a:lstStyle/>
                    <a:p>
                      <a:pPr algn="l">
                        <a:lnSpc>
                          <a:spcPct val="115000"/>
                        </a:lnSpc>
                        <a:spcAft>
                          <a:spcPts val="1000"/>
                        </a:spcAft>
                      </a:pPr>
                      <a:r>
                        <a:rPr lang="en-US" sz="1200">
                          <a:effectLst/>
                        </a:rPr>
                        <a:t>A2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871140443"/>
                  </a:ext>
                </a:extLst>
              </a:tr>
              <a:tr h="220545">
                <a:tc>
                  <a:txBody>
                    <a:bodyPr/>
                    <a:lstStyle/>
                    <a:p>
                      <a:pPr algn="l">
                        <a:lnSpc>
                          <a:spcPct val="115000"/>
                        </a:lnSpc>
                        <a:spcAft>
                          <a:spcPts val="1000"/>
                        </a:spcAft>
                      </a:pPr>
                      <a:r>
                        <a:rPr lang="en-US" sz="1200">
                          <a:effectLst/>
                        </a:rPr>
                        <a:t>A3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378170139"/>
                  </a:ext>
                </a:extLst>
              </a:tr>
              <a:tr h="220545">
                <a:tc>
                  <a:txBody>
                    <a:bodyPr/>
                    <a:lstStyle/>
                    <a:p>
                      <a:pPr algn="l">
                        <a:lnSpc>
                          <a:spcPct val="115000"/>
                        </a:lnSpc>
                        <a:spcAft>
                          <a:spcPts val="1000"/>
                        </a:spcAft>
                      </a:pPr>
                      <a:r>
                        <a:rPr lang="en-US" sz="1200" dirty="0">
                          <a:effectLst/>
                        </a:rPr>
                        <a:t>B1</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dirty="0">
                          <a:effectLst/>
                        </a:rPr>
                        <a:t>6</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359992339"/>
                  </a:ext>
                </a:extLst>
              </a:tr>
              <a:tr h="220545">
                <a:tc>
                  <a:txBody>
                    <a:bodyPr/>
                    <a:lstStyle/>
                    <a:p>
                      <a:pPr algn="l">
                        <a:lnSpc>
                          <a:spcPct val="115000"/>
                        </a:lnSpc>
                        <a:spcAft>
                          <a:spcPts val="1000"/>
                        </a:spcAft>
                      </a:pPr>
                      <a:r>
                        <a:rPr lang="en-US" sz="1200">
                          <a:effectLst/>
                        </a:rPr>
                        <a:t>B2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8856896"/>
                  </a:ext>
                </a:extLst>
              </a:tr>
              <a:tr h="220545">
                <a:tc>
                  <a:txBody>
                    <a:bodyPr/>
                    <a:lstStyle/>
                    <a:p>
                      <a:pPr algn="l">
                        <a:lnSpc>
                          <a:spcPct val="115000"/>
                        </a:lnSpc>
                        <a:spcAft>
                          <a:spcPts val="1000"/>
                        </a:spcAft>
                      </a:pPr>
                      <a:r>
                        <a:rPr lang="en-US" sz="1200">
                          <a:effectLst/>
                        </a:rPr>
                        <a:t>B3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718278975"/>
                  </a:ext>
                </a:extLst>
              </a:tr>
              <a:tr h="220545">
                <a:tc>
                  <a:txBody>
                    <a:bodyPr/>
                    <a:lstStyle/>
                    <a:p>
                      <a:pPr algn="l">
                        <a:lnSpc>
                          <a:spcPct val="115000"/>
                        </a:lnSpc>
                        <a:spcAft>
                          <a:spcPts val="1000"/>
                        </a:spcAft>
                      </a:pPr>
                      <a:r>
                        <a:rPr lang="en-US" sz="1200">
                          <a:effectLst/>
                        </a:rPr>
                        <a:t>B4</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8</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273718744"/>
                  </a:ext>
                </a:extLst>
              </a:tr>
              <a:tr h="220545">
                <a:tc>
                  <a:txBody>
                    <a:bodyPr/>
                    <a:lstStyle/>
                    <a:p>
                      <a:pPr algn="l">
                        <a:lnSpc>
                          <a:spcPct val="115000"/>
                        </a:lnSpc>
                        <a:spcAft>
                          <a:spcPts val="1000"/>
                        </a:spcAft>
                      </a:pPr>
                      <a:r>
                        <a:rPr lang="en-US" sz="1200">
                          <a:effectLst/>
                        </a:rPr>
                        <a:t>C1</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spcAft>
                          <a:spcPts val="1000"/>
                        </a:spcAft>
                      </a:pPr>
                      <a:r>
                        <a:rPr lang="en-US" sz="1200">
                          <a:effectLst/>
                        </a:rPr>
                        <a:t>6</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2295364236"/>
                  </a:ext>
                </a:extLst>
              </a:tr>
              <a:tr h="124598">
                <a:tc>
                  <a:txBody>
                    <a:bodyPr/>
                    <a:lstStyle/>
                    <a:p>
                      <a:pPr algn="l">
                        <a:lnSpc>
                          <a:spcPct val="115000"/>
                        </a:lnSpc>
                        <a:spcAft>
                          <a:spcPts val="1000"/>
                        </a:spcAft>
                      </a:pPr>
                      <a:r>
                        <a:rPr lang="en-US" sz="1200">
                          <a:effectLst/>
                        </a:rPr>
                        <a:t>C2</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indent="354330" algn="l">
                        <a:lnSpc>
                          <a:spcPct val="115000"/>
                        </a:lnSpc>
                        <a:spcAft>
                          <a:spcPts val="1000"/>
                        </a:spcAft>
                      </a:pPr>
                      <a:r>
                        <a:rPr lang="en-US" sz="1200" dirty="0">
                          <a:effectLst/>
                        </a:rPr>
                        <a:t>4</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691217346"/>
                  </a:ext>
                </a:extLst>
              </a:tr>
            </a:tbl>
          </a:graphicData>
        </a:graphic>
      </p:graphicFrame>
    </p:spTree>
    <p:extLst>
      <p:ext uri="{BB962C8B-B14F-4D97-AF65-F5344CB8AC3E}">
        <p14:creationId xmlns:p14="http://schemas.microsoft.com/office/powerpoint/2010/main" xmlns="" val="33026131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A99A19E-CFF7-4C55-BD3F-2DF343F86CED}"/>
              </a:ext>
            </a:extLst>
          </p:cNvPr>
          <p:cNvSpPr>
            <a:spLocks noGrp="1"/>
          </p:cNvSpPr>
          <p:nvPr>
            <p:ph idx="1"/>
          </p:nvPr>
        </p:nvSpPr>
        <p:spPr>
          <a:xfrm>
            <a:off x="838200" y="842211"/>
            <a:ext cx="10515600" cy="5334752"/>
          </a:xfrm>
        </p:spPr>
        <p:txBody>
          <a:bodyPr/>
          <a:lstStyle/>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On the other hand if the page, if the lowest age is removed without regard to which Job it belongs then this replacement is called global replacement. Thus in global replacement when process ‘A’ gets a page fault then O.S looks for the page with the lowest age. This is B3. Hence B3 is replaced by A page i.e. A4.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There is a disadvantage in global replacement i.e. as the page of other Jobs are selected for replacement other Jobs start execution. The page fault for them increases. A situation may arise where in always pages of other Jobs are selected for replacement in which case all the pages present in main memory may belong to a single Job which is not desirable. In general if the global replacement is employed then the page fault rate goes beyond control.</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a:p>
            <a:endParaRPr lang="en-IN" dirty="0"/>
          </a:p>
          <a:p>
            <a:endParaRPr lang="en-IN" dirty="0"/>
          </a:p>
        </p:txBody>
      </p:sp>
    </p:spTree>
    <p:extLst>
      <p:ext uri="{BB962C8B-B14F-4D97-AF65-F5344CB8AC3E}">
        <p14:creationId xmlns:p14="http://schemas.microsoft.com/office/powerpoint/2010/main" xmlns="" val="2107047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FF6930-2044-4DEB-8FA2-FF061AA2A62E}"/>
              </a:ext>
            </a:extLst>
          </p:cNvPr>
          <p:cNvSpPr>
            <a:spLocks noGrp="1"/>
          </p:cNvSpPr>
          <p:nvPr>
            <p:ph idx="1"/>
          </p:nvPr>
        </p:nvSpPr>
        <p:spPr>
          <a:xfrm>
            <a:off x="838200" y="890337"/>
            <a:ext cx="10515600" cy="5286626"/>
          </a:xfrm>
        </p:spPr>
        <p:txBody>
          <a:bodyPr/>
          <a:lstStyle/>
          <a:p>
            <a:endParaRPr lang="en-IN" dirty="0"/>
          </a:p>
        </p:txBody>
      </p:sp>
    </p:spTree>
    <p:extLst>
      <p:ext uri="{BB962C8B-B14F-4D97-AF65-F5344CB8AC3E}">
        <p14:creationId xmlns:p14="http://schemas.microsoft.com/office/powerpoint/2010/main" xmlns="" val="39792433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085870B-D402-466D-A5A1-FBDCCB6EB60B}"/>
              </a:ext>
            </a:extLst>
          </p:cNvPr>
          <p:cNvSpPr>
            <a:spLocks noGrp="1"/>
          </p:cNvSpPr>
          <p:nvPr>
            <p:ph idx="1"/>
          </p:nvPr>
        </p:nvSpPr>
        <p:spPr>
          <a:xfrm>
            <a:off x="838200" y="553453"/>
            <a:ext cx="10515600" cy="5623510"/>
          </a:xfrm>
        </p:spPr>
        <p:txBody>
          <a:bodyPr/>
          <a:lstStyle/>
          <a:p>
            <a:pPr marL="0" indent="0">
              <a:buNone/>
            </a:pPr>
            <a:r>
              <a:rPr lang="en-IN" dirty="0"/>
              <a:t>Thrashing</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set of pages that a process is currently using called as working set. If the entire working set is in main memory then the process will run without causing any page fault ,</a:t>
            </a:r>
          </a:p>
          <a:p>
            <a:pPr marL="0" indent="0">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 the available memory is too small to hold the entire working set then the process will cause too many page faults and run very slowly.</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 program causing page fault every few instruction is said to be thrashing i.e. a process is thrashing if it is spending more time for paging (swapping in and out) than executing.</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For effective CPU utilization, the degree of multiprogramming (no. of user programs in RAM) should be increased. Thus main memory will contain more number of user programs. So each user program will occupy a small portion of main memory.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When a process starts execution it needs more frames (i.e. memory) and hence generates page fault. Let us assume global replacement algorithm is employed, in such a case the process takes frames of other Jobs and when those programs start executing, they also generates page fault and so on. .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As they queue up for paging device the ready queue (Job pool) become empty and device queue may become heavy and there by the CPU utilization drops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xmlns="" val="10127260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C454772-0B96-4D7A-ADBF-7DB3F5BF8F41}"/>
              </a:ext>
            </a:extLst>
          </p:cNvPr>
          <p:cNvSpPr>
            <a:spLocks noGrp="1"/>
          </p:cNvSpPr>
          <p:nvPr>
            <p:ph idx="1"/>
          </p:nvPr>
        </p:nvSpPr>
        <p:spPr>
          <a:xfrm>
            <a:off x="838200" y="770021"/>
            <a:ext cx="10515600" cy="5895474"/>
          </a:xfrm>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Now operating system sees the decreasing CPU utilization and increase the degree of multiprogramming by selecting a new process and loads in Ready queue.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Since the memory is already occupied with other process page when the new process starts execution it also generates page faults. Thus the CPU utilization has dropped even further.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situation may arise where in the device queue goes on increasing drastically as new Jobs are selected for better CPU utilization and ready queue becomes empty and situation goes out of control.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This is called thrashing because of thrashing no working is getting done because process are spending more time in paging than executing.</a:t>
            </a:r>
          </a:p>
          <a:p>
            <a:pPr marL="0" indent="0">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Graph</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From this graph, we understand that as the multiprogramming increases, CPU utilization also increases once maximum CPU utilization reached, the degree of multiprogramming should not be increased. If we increase thrashing occurs and CPU utilization drops. To avoid thrashing minimum number of Jobs must be selected in the RAM which gives better CPU utilization.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7" name="Picture 6">
            <a:extLst>
              <a:ext uri="{FF2B5EF4-FFF2-40B4-BE49-F238E27FC236}">
                <a16:creationId xmlns:a16="http://schemas.microsoft.com/office/drawing/2014/main" xmlns="" id="{E9EAC647-EB4C-47B3-B763-2FDD5644B020}"/>
              </a:ext>
            </a:extLst>
          </p:cNvPr>
          <p:cNvPicPr/>
          <p:nvPr/>
        </p:nvPicPr>
        <p:blipFill>
          <a:blip r:embed="rId2">
            <a:lum bright="-20000" contrast="80000"/>
            <a:grayscl/>
          </a:blip>
          <a:srcRect/>
          <a:stretch>
            <a:fillRect/>
          </a:stretch>
        </p:blipFill>
        <p:spPr bwMode="auto">
          <a:xfrm>
            <a:off x="7743573" y="4986840"/>
            <a:ext cx="2600325" cy="1552575"/>
          </a:xfrm>
          <a:prstGeom prst="rect">
            <a:avLst/>
          </a:prstGeom>
          <a:noFill/>
          <a:ln w="9525">
            <a:noFill/>
            <a:miter lim="800000"/>
            <a:headEnd/>
            <a:tailEnd/>
          </a:ln>
        </p:spPr>
      </p:pic>
    </p:spTree>
    <p:extLst>
      <p:ext uri="{BB962C8B-B14F-4D97-AF65-F5344CB8AC3E}">
        <p14:creationId xmlns:p14="http://schemas.microsoft.com/office/powerpoint/2010/main" xmlns="" val="13831774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169D0A1-77D3-4FC8-9D15-5E92AF73B06A}"/>
              </a:ext>
            </a:extLst>
          </p:cNvPr>
          <p:cNvSpPr>
            <a:spLocks noGrp="1"/>
          </p:cNvSpPr>
          <p:nvPr>
            <p:ph idx="1"/>
          </p:nvPr>
        </p:nvSpPr>
        <p:spPr>
          <a:xfrm>
            <a:off x="838200" y="613611"/>
            <a:ext cx="10515600" cy="5563352"/>
          </a:xfrm>
        </p:spPr>
        <p:txBody>
          <a:bodyPr>
            <a:normAutofit lnSpcReduction="10000"/>
          </a:bodyPr>
          <a:lstStyle/>
          <a:p>
            <a:pPr marL="0" indent="0">
              <a:buNone/>
            </a:pPr>
            <a:r>
              <a:rPr lang="en-IN" dirty="0"/>
              <a:t>Secondary Storage Management</a:t>
            </a:r>
          </a:p>
          <a:p>
            <a:pPr algn="l"/>
            <a:r>
              <a:rPr lang="en-US" b="0" i="0" dirty="0">
                <a:solidFill>
                  <a:srgbClr val="212529"/>
                </a:solidFill>
                <a:effectLst/>
                <a:latin typeface="system-ui"/>
              </a:rPr>
              <a:t>Secondary storage devices are those devices whose memory is non volatile, meaning, the stored data will be intact even if the system is turned off. Here are a few things worth noting about secondary storage.</a:t>
            </a:r>
          </a:p>
          <a:p>
            <a:pPr algn="l">
              <a:buFont typeface="Arial" panose="020B0604020202020204" pitchFamily="34" charset="0"/>
              <a:buChar char="•"/>
            </a:pPr>
            <a:r>
              <a:rPr lang="en-US" b="0" i="0" dirty="0">
                <a:solidFill>
                  <a:srgbClr val="212529"/>
                </a:solidFill>
                <a:effectLst/>
                <a:latin typeface="system-ui"/>
              </a:rPr>
              <a:t>Secondary storage is also called auxiliary storage.</a:t>
            </a:r>
          </a:p>
          <a:p>
            <a:pPr algn="l">
              <a:buFont typeface="Arial" panose="020B0604020202020204" pitchFamily="34" charset="0"/>
              <a:buChar char="•"/>
            </a:pPr>
            <a:r>
              <a:rPr lang="en-US" b="0" i="0" dirty="0">
                <a:solidFill>
                  <a:srgbClr val="212529"/>
                </a:solidFill>
                <a:effectLst/>
                <a:latin typeface="system-ui"/>
              </a:rPr>
              <a:t>Secondary storage is less expensive when compared to primary memory like RAMs.</a:t>
            </a:r>
          </a:p>
          <a:p>
            <a:pPr algn="l">
              <a:buFont typeface="Arial" panose="020B0604020202020204" pitchFamily="34" charset="0"/>
              <a:buChar char="•"/>
            </a:pPr>
            <a:r>
              <a:rPr lang="en-US" b="0" i="0" dirty="0">
                <a:solidFill>
                  <a:srgbClr val="212529"/>
                </a:solidFill>
                <a:effectLst/>
                <a:latin typeface="system-ui"/>
              </a:rPr>
              <a:t>The speed of the secondary storage is also lesser than that of primary storage.</a:t>
            </a:r>
          </a:p>
          <a:p>
            <a:pPr algn="l">
              <a:buFont typeface="Arial" panose="020B0604020202020204" pitchFamily="34" charset="0"/>
              <a:buChar char="•"/>
            </a:pPr>
            <a:r>
              <a:rPr lang="en-US" b="0" i="0" dirty="0">
                <a:solidFill>
                  <a:srgbClr val="212529"/>
                </a:solidFill>
                <a:effectLst/>
                <a:latin typeface="system-ui"/>
              </a:rPr>
              <a:t>Hence, the data which is less frequently accessed is kept in the secondary storage.</a:t>
            </a:r>
          </a:p>
          <a:p>
            <a:pPr algn="l">
              <a:buFont typeface="Arial" panose="020B0604020202020204" pitchFamily="34" charset="0"/>
              <a:buChar char="•"/>
            </a:pPr>
            <a:r>
              <a:rPr lang="en-US" b="0" i="0" dirty="0">
                <a:solidFill>
                  <a:srgbClr val="212529"/>
                </a:solidFill>
                <a:effectLst/>
                <a:latin typeface="system-ui"/>
              </a:rPr>
              <a:t>A few examples are magnetic disks, magnetic tapes e.tc</a:t>
            </a:r>
          </a:p>
          <a:p>
            <a:pPr marL="0" indent="0">
              <a:buNone/>
            </a:pPr>
            <a:endParaRPr lang="en-IN" dirty="0"/>
          </a:p>
        </p:txBody>
      </p:sp>
    </p:spTree>
    <p:extLst>
      <p:ext uri="{BB962C8B-B14F-4D97-AF65-F5344CB8AC3E}">
        <p14:creationId xmlns:p14="http://schemas.microsoft.com/office/powerpoint/2010/main" xmlns="" val="1029052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50679A6-410F-4E96-97B9-7DCDC2353338}"/>
              </a:ext>
            </a:extLst>
          </p:cNvPr>
          <p:cNvSpPr>
            <a:spLocks noGrp="1"/>
          </p:cNvSpPr>
          <p:nvPr>
            <p:ph idx="1"/>
          </p:nvPr>
        </p:nvSpPr>
        <p:spPr>
          <a:xfrm>
            <a:off x="838200" y="733926"/>
            <a:ext cx="10515600" cy="5443037"/>
          </a:xfrm>
        </p:spPr>
        <p:txBody>
          <a:bodyPr/>
          <a:lstStyle/>
          <a:p>
            <a:pPr marL="0" indent="0">
              <a:buNone/>
            </a:pPr>
            <a:r>
              <a:rPr lang="en-IN" b="0" i="0" dirty="0">
                <a:solidFill>
                  <a:srgbClr val="212529"/>
                </a:solidFill>
                <a:effectLst/>
                <a:latin typeface="system-ui"/>
              </a:rPr>
              <a:t>Disk Structure</a:t>
            </a:r>
          </a:p>
          <a:p>
            <a:pPr marL="0" indent="0">
              <a:buNone/>
            </a:pPr>
            <a:r>
              <a:rPr lang="en-US" sz="2000" b="0" i="0" dirty="0">
                <a:solidFill>
                  <a:srgbClr val="212529"/>
                </a:solidFill>
                <a:effectLst/>
                <a:latin typeface="Times New Roman" panose="02020603050405020304" pitchFamily="18" charset="0"/>
                <a:cs typeface="Times New Roman" panose="02020603050405020304" pitchFamily="18" charset="0"/>
              </a:rPr>
              <a:t>In modern computers, most of the secondary storage is in the form of magnetic disks. Hence, knowing the structure of a magnetic disk is necessary to understand how the data in the disk is accessed by the computer.</a:t>
            </a:r>
          </a:p>
          <a:p>
            <a:pPr marL="0" indent="0">
              <a:buNone/>
            </a:pPr>
            <a:endParaRPr lang="en-US" sz="2000" dirty="0">
              <a:solidFill>
                <a:srgbClr val="212529"/>
              </a:solidFill>
              <a:latin typeface="Times New Roman" panose="02020603050405020304" pitchFamily="18" charset="0"/>
              <a:cs typeface="Times New Roman" panose="02020603050405020304" pitchFamily="18" charset="0"/>
            </a:endParaRPr>
          </a:p>
          <a:p>
            <a:pPr marL="0" indent="0">
              <a:buNone/>
            </a:pPr>
            <a:endParaRPr lang="en-US" sz="2000" b="0" i="0" dirty="0">
              <a:solidFill>
                <a:srgbClr val="212529"/>
              </a:solidFill>
              <a:effectLst/>
              <a:latin typeface="Times New Roman" panose="02020603050405020304" pitchFamily="18" charset="0"/>
              <a:cs typeface="Times New Roman" panose="02020603050405020304" pitchFamily="18" charset="0"/>
            </a:endParaRPr>
          </a:p>
          <a:p>
            <a:pPr marL="0" indent="0">
              <a:buNone/>
            </a:pPr>
            <a:endParaRPr lang="en-US" sz="2000" dirty="0">
              <a:solidFill>
                <a:srgbClr val="212529"/>
              </a:solidFill>
              <a:latin typeface="Times New Roman" panose="02020603050405020304" pitchFamily="18" charset="0"/>
              <a:cs typeface="Times New Roman" panose="02020603050405020304" pitchFamily="18" charset="0"/>
            </a:endParaRPr>
          </a:p>
          <a:p>
            <a:pPr marL="0" indent="0">
              <a:buNone/>
            </a:pPr>
            <a:endParaRPr lang="en-US" sz="2000" b="0" i="0" dirty="0">
              <a:solidFill>
                <a:srgbClr val="212529"/>
              </a:solidFill>
              <a:effectLst/>
              <a:latin typeface="Times New Roman" panose="02020603050405020304" pitchFamily="18" charset="0"/>
              <a:cs typeface="Times New Roman" panose="02020603050405020304" pitchFamily="18" charset="0"/>
            </a:endParaRPr>
          </a:p>
          <a:p>
            <a:pPr marL="0" indent="0">
              <a:buNone/>
            </a:pPr>
            <a:endParaRPr lang="en-US" sz="2000" dirty="0">
              <a:solidFill>
                <a:srgbClr val="212529"/>
              </a:solidFill>
              <a:latin typeface="Times New Roman" panose="02020603050405020304" pitchFamily="18" charset="0"/>
              <a:cs typeface="Times New Roman" panose="02020603050405020304" pitchFamily="18" charset="0"/>
            </a:endParaRPr>
          </a:p>
          <a:p>
            <a:pPr marL="0" indent="0">
              <a:buNone/>
            </a:pPr>
            <a:endParaRPr lang="en-US" sz="2000" b="0" i="0" dirty="0">
              <a:solidFill>
                <a:srgbClr val="212529"/>
              </a:solidFill>
              <a:effectLst/>
              <a:latin typeface="Times New Roman" panose="02020603050405020304" pitchFamily="18" charset="0"/>
              <a:cs typeface="Times New Roman" panose="02020603050405020304" pitchFamily="18" charset="0"/>
            </a:endParaRPr>
          </a:p>
          <a:p>
            <a:pPr marL="0" indent="0">
              <a:buNone/>
            </a:pPr>
            <a:endParaRPr lang="en-US" sz="2000" dirty="0">
              <a:solidFill>
                <a:srgbClr val="212529"/>
              </a:solidFill>
              <a:latin typeface="Times New Roman" panose="02020603050405020304" pitchFamily="18" charset="0"/>
              <a:cs typeface="Times New Roman" panose="02020603050405020304" pitchFamily="18" charset="0"/>
            </a:endParaRPr>
          </a:p>
          <a:p>
            <a:pPr marL="0" indent="0">
              <a:buNone/>
            </a:pPr>
            <a:endParaRPr lang="en-US" sz="1400" b="0" i="0" dirty="0">
              <a:solidFill>
                <a:srgbClr val="212529"/>
              </a:solidFill>
              <a:effectLst/>
              <a:latin typeface="system-ui"/>
            </a:endParaRPr>
          </a:p>
          <a:p>
            <a:pPr marL="0" indent="0">
              <a:buNone/>
            </a:pPr>
            <a:r>
              <a:rPr lang="en-US" sz="1600" b="0" i="0" dirty="0">
                <a:solidFill>
                  <a:srgbClr val="212529"/>
                </a:solidFill>
                <a:effectLst/>
                <a:latin typeface="system-ui"/>
              </a:rPr>
              <a:t>A magnetic disk contains several </a:t>
            </a:r>
            <a:r>
              <a:rPr lang="en-US" sz="1600" b="1" i="0" dirty="0">
                <a:solidFill>
                  <a:srgbClr val="212529"/>
                </a:solidFill>
                <a:effectLst/>
                <a:latin typeface="system-ui"/>
              </a:rPr>
              <a:t>platters</a:t>
            </a:r>
            <a:r>
              <a:rPr lang="en-US" sz="1600" b="0" i="0" dirty="0">
                <a:solidFill>
                  <a:srgbClr val="212529"/>
                </a:solidFill>
                <a:effectLst/>
                <a:latin typeface="system-ui"/>
              </a:rPr>
              <a:t>. Each platter is divided into circular shaped </a:t>
            </a:r>
            <a:r>
              <a:rPr lang="en-US" sz="1600" b="1" i="0" dirty="0">
                <a:solidFill>
                  <a:srgbClr val="212529"/>
                </a:solidFill>
                <a:effectLst/>
                <a:latin typeface="system-ui"/>
              </a:rPr>
              <a:t>tracks</a:t>
            </a:r>
            <a:r>
              <a:rPr lang="en-US" sz="1600" b="0" i="0" dirty="0">
                <a:solidFill>
                  <a:srgbClr val="212529"/>
                </a:solidFill>
                <a:effectLst/>
                <a:latin typeface="system-ui"/>
              </a:rPr>
              <a:t>.</a:t>
            </a:r>
          </a:p>
          <a:p>
            <a:pPr marL="0" indent="0">
              <a:buNone/>
            </a:pPr>
            <a:r>
              <a:rPr lang="en-US" sz="1600" b="0" i="0" dirty="0">
                <a:solidFill>
                  <a:srgbClr val="212529"/>
                </a:solidFill>
                <a:effectLst/>
                <a:latin typeface="system-ui"/>
              </a:rPr>
              <a:t>Each track is further divided into </a:t>
            </a:r>
            <a:r>
              <a:rPr lang="en-US" sz="1600" b="1" i="0" dirty="0">
                <a:solidFill>
                  <a:srgbClr val="212529"/>
                </a:solidFill>
                <a:effectLst/>
                <a:latin typeface="system-ui"/>
              </a:rPr>
              <a:t>sectors</a:t>
            </a:r>
            <a:r>
              <a:rPr lang="en-US" sz="1600" b="0" i="0" dirty="0">
                <a:solidFill>
                  <a:srgbClr val="212529"/>
                </a:solidFill>
                <a:effectLst/>
                <a:latin typeface="system-ui"/>
              </a:rPr>
              <a:t>, as shown in the figure.</a:t>
            </a:r>
            <a:endParaRPr lang="en-US" sz="2400" b="0" i="0" dirty="0">
              <a:solidFill>
                <a:srgbClr val="212529"/>
              </a:solidFill>
              <a:effectLst/>
              <a:latin typeface="Times New Roman" panose="02020603050405020304" pitchFamily="18" charset="0"/>
              <a:cs typeface="Times New Roman" panose="02020603050405020304" pitchFamily="18" charset="0"/>
            </a:endParaRPr>
          </a:p>
          <a:p>
            <a:pPr marL="0" indent="0">
              <a:buNone/>
            </a:pPr>
            <a:endParaRPr lang="en-US" sz="2400" b="0" i="0" dirty="0">
              <a:solidFill>
                <a:srgbClr val="212529"/>
              </a:solidFill>
              <a:effectLst/>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xmlns="" id="{90B55D09-D94F-4336-AB64-CB397FD5DD6E}"/>
              </a:ext>
            </a:extLst>
          </p:cNvPr>
          <p:cNvPicPr/>
          <p:nvPr/>
        </p:nvPicPr>
        <p:blipFill>
          <a:blip r:embed="rId2"/>
          <a:srcRect/>
          <a:stretch>
            <a:fillRect/>
          </a:stretch>
        </p:blipFill>
        <p:spPr bwMode="auto">
          <a:xfrm>
            <a:off x="1181851" y="2138111"/>
            <a:ext cx="5857875" cy="2990850"/>
          </a:xfrm>
          <a:prstGeom prst="rect">
            <a:avLst/>
          </a:prstGeom>
          <a:noFill/>
          <a:ln w="9525">
            <a:noFill/>
            <a:miter lim="800000"/>
            <a:headEnd/>
            <a:tailEnd/>
          </a:ln>
        </p:spPr>
      </p:pic>
    </p:spTree>
    <p:extLst>
      <p:ext uri="{BB962C8B-B14F-4D97-AF65-F5344CB8AC3E}">
        <p14:creationId xmlns:p14="http://schemas.microsoft.com/office/powerpoint/2010/main" xmlns="" val="18464683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88177CD-5263-4323-A640-83C2CF13FA93}"/>
              </a:ext>
            </a:extLst>
          </p:cNvPr>
          <p:cNvSpPr>
            <a:spLocks noGrp="1"/>
          </p:cNvSpPr>
          <p:nvPr>
            <p:ph idx="1"/>
          </p:nvPr>
        </p:nvSpPr>
        <p:spPr>
          <a:xfrm>
            <a:off x="838200" y="625642"/>
            <a:ext cx="10515600" cy="5551321"/>
          </a:xfrm>
        </p:spPr>
        <p:txBody>
          <a:bodyPr>
            <a:normAutofit lnSpcReduction="10000"/>
          </a:bodyPr>
          <a:lstStyle/>
          <a:p>
            <a:pPr marL="0" indent="0">
              <a:buNone/>
            </a:pPr>
            <a:endParaRPr lang="en-IN" dirty="0"/>
          </a:p>
          <a:p>
            <a:endParaRPr lang="en-IN" dirty="0"/>
          </a:p>
          <a:p>
            <a:endParaRPr lang="en-IN" dirty="0"/>
          </a:p>
          <a:p>
            <a:endParaRPr lang="en-IN" dirty="0"/>
          </a:p>
          <a:p>
            <a:endParaRPr lang="en-IN" dirty="0"/>
          </a:p>
          <a:p>
            <a:endParaRPr lang="en-IN" dirty="0"/>
          </a:p>
          <a:p>
            <a:endParaRPr lang="en-IN" dirty="0"/>
          </a:p>
          <a:p>
            <a:endParaRPr lang="en-IN" dirty="0"/>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red circle is a track, you'll have many tracks. A sector is shown in purple. You should also note that the disk will be rotating and there's a head which reads from the rotating disk.</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Let us label the tracks from 0 (innermost, inside red circle) to 3 (outermost circular strip). Similarly the purple sector as 0 and going clockwise we name the others till 7. For our convenience we can refer (</a:t>
            </a:r>
            <a:r>
              <a:rPr lang="en-US" sz="1800" dirty="0" err="1">
                <a:effectLst/>
                <a:latin typeface="Times New Roman" panose="02020603050405020304" pitchFamily="18" charset="0"/>
                <a:ea typeface="Times New Roman" panose="02020603050405020304" pitchFamily="18" charset="0"/>
              </a:rPr>
              <a:t>x,y</a:t>
            </a:r>
            <a:r>
              <a:rPr lang="en-US" sz="1800" dirty="0">
                <a:effectLst/>
                <a:latin typeface="Times New Roman" panose="02020603050405020304" pitchFamily="18" charset="0"/>
                <a:ea typeface="Times New Roman" panose="02020603050405020304" pitchFamily="18" charset="0"/>
              </a:rPr>
              <a:t>) as the track sector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whose track is x and sector is y.</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2000" dirty="0"/>
          </a:p>
          <a:p>
            <a:pPr marL="0" indent="0">
              <a:buNone/>
            </a:pPr>
            <a:endParaRPr lang="en-IN" dirty="0"/>
          </a:p>
        </p:txBody>
      </p:sp>
      <p:pic>
        <p:nvPicPr>
          <p:cNvPr id="4" name="Picture 3">
            <a:extLst>
              <a:ext uri="{FF2B5EF4-FFF2-40B4-BE49-F238E27FC236}">
                <a16:creationId xmlns:a16="http://schemas.microsoft.com/office/drawing/2014/main" xmlns="" id="{2A40FC0A-5078-4B8D-A9B9-301D39AD280E}"/>
              </a:ext>
            </a:extLst>
          </p:cNvPr>
          <p:cNvPicPr/>
          <p:nvPr/>
        </p:nvPicPr>
        <p:blipFill>
          <a:blip r:embed="rId2"/>
          <a:srcRect/>
          <a:stretch>
            <a:fillRect/>
          </a:stretch>
        </p:blipFill>
        <p:spPr bwMode="auto">
          <a:xfrm>
            <a:off x="1708233" y="1110163"/>
            <a:ext cx="3914775" cy="2905125"/>
          </a:xfrm>
          <a:prstGeom prst="rect">
            <a:avLst/>
          </a:prstGeom>
          <a:noFill/>
          <a:ln w="9525">
            <a:noFill/>
            <a:miter lim="800000"/>
            <a:headEnd/>
            <a:tailEnd/>
          </a:ln>
        </p:spPr>
      </p:pic>
    </p:spTree>
    <p:extLst>
      <p:ext uri="{BB962C8B-B14F-4D97-AF65-F5344CB8AC3E}">
        <p14:creationId xmlns:p14="http://schemas.microsoft.com/office/powerpoint/2010/main" xmlns="" val="31900910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4B4D120-70D2-46AC-8944-CE5C9774BB15}"/>
              </a:ext>
            </a:extLst>
          </p:cNvPr>
          <p:cNvSpPr>
            <a:spLocks noGrp="1"/>
          </p:cNvSpPr>
          <p:nvPr>
            <p:ph idx="1"/>
          </p:nvPr>
        </p:nvSpPr>
        <p:spPr>
          <a:xfrm>
            <a:off x="838200" y="421105"/>
            <a:ext cx="10515600" cy="5755858"/>
          </a:xfrm>
        </p:spPr>
        <p:txBody>
          <a:bodyPr/>
          <a:lstStyle/>
          <a:p>
            <a:pPr marL="0" indent="0">
              <a:buNone/>
            </a:pPr>
            <a:r>
              <a:rPr lang="en-US" sz="2000" b="1" i="0" dirty="0">
                <a:solidFill>
                  <a:srgbClr val="212529"/>
                </a:solidFill>
                <a:effectLst/>
                <a:latin typeface="Times New Roman" panose="02020603050405020304" pitchFamily="18" charset="0"/>
                <a:cs typeface="Times New Roman" panose="02020603050405020304" pitchFamily="18" charset="0"/>
              </a:rPr>
              <a:t>Seek time</a:t>
            </a:r>
            <a:r>
              <a:rPr lang="en-US" sz="2000" b="0" i="0" dirty="0">
                <a:solidFill>
                  <a:srgbClr val="212529"/>
                </a:solidFill>
                <a:effectLst/>
                <a:latin typeface="Times New Roman" panose="02020603050405020304" pitchFamily="18" charset="0"/>
                <a:cs typeface="Times New Roman" panose="02020603050405020304" pitchFamily="18" charset="0"/>
              </a:rPr>
              <a:t> is the time taken by the arm to move to the required track. </a:t>
            </a:r>
          </a:p>
          <a:p>
            <a:pPr marL="0" indent="0">
              <a:buNone/>
            </a:pPr>
            <a:r>
              <a:rPr lang="en-US" sz="2000" b="1" i="0" dirty="0">
                <a:solidFill>
                  <a:srgbClr val="212529"/>
                </a:solidFill>
                <a:effectLst/>
                <a:latin typeface="Times New Roman" panose="02020603050405020304" pitchFamily="18" charset="0"/>
                <a:cs typeface="Times New Roman" panose="02020603050405020304" pitchFamily="18" charset="0"/>
              </a:rPr>
              <a:t>Rotational latency</a:t>
            </a:r>
            <a:r>
              <a:rPr lang="en-US" sz="2000" b="0" i="0" dirty="0">
                <a:solidFill>
                  <a:srgbClr val="212529"/>
                </a:solidFill>
                <a:effectLst/>
                <a:latin typeface="Times New Roman" panose="02020603050405020304" pitchFamily="18" charset="0"/>
                <a:cs typeface="Times New Roman" panose="02020603050405020304" pitchFamily="18" charset="0"/>
              </a:rPr>
              <a:t> is defined as the time taken by the arm to reach the required sector in the track</a:t>
            </a:r>
            <a:r>
              <a:rPr lang="en-US" b="0" i="0" dirty="0">
                <a:solidFill>
                  <a:srgbClr val="212529"/>
                </a:solidFill>
                <a:effectLst/>
                <a:latin typeface="system-ui"/>
              </a:rPr>
              <a:t>.</a:t>
            </a:r>
          </a:p>
          <a:p>
            <a:pPr marL="0" indent="0">
              <a:buNone/>
            </a:pPr>
            <a:r>
              <a:rPr lang="en-US" sz="2000" b="1" dirty="0">
                <a:solidFill>
                  <a:srgbClr val="212529"/>
                </a:solidFill>
                <a:latin typeface="Times New Roman" panose="02020603050405020304" pitchFamily="18" charset="0"/>
                <a:cs typeface="Times New Roman" panose="02020603050405020304" pitchFamily="18" charset="0"/>
              </a:rPr>
              <a:t>Example</a:t>
            </a:r>
            <a:endParaRPr lang="en-US" sz="2000" b="1" i="0" dirty="0">
              <a:solidFill>
                <a:srgbClr val="212529"/>
              </a:solidFill>
              <a:effectLst/>
              <a:latin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Say you're reading some data from the (0,4). You receive instructions to read from track (2,5). The time it takes for you to move from track 0 to track 2 is seek time.</a:t>
            </a:r>
            <a:endParaRPr lang="en-IN" sz="1800" dirty="0">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Once you reach track 2, you realize the head is above the 1st sector you'll have to wait till the disk rotates to the 5th sector so that you can start reading from (2,5). The time you wait for the sector to be accessible by your head here is known as latency.</a:t>
            </a:r>
          </a:p>
          <a:p>
            <a:pPr marL="0" indent="0" algn="just">
              <a:lnSpc>
                <a:spcPct val="115000"/>
              </a:lnSpc>
              <a:spcAft>
                <a:spcPts val="1000"/>
              </a:spcAft>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We can reduce the seek time by using Different  Disk </a:t>
            </a:r>
            <a:r>
              <a:rPr lang="en-US" sz="1800">
                <a:latin typeface="Times New Roman" panose="02020603050405020304" pitchFamily="18" charset="0"/>
                <a:ea typeface="Times New Roman" panose="02020603050405020304" pitchFamily="18" charset="0"/>
                <a:cs typeface="Times New Roman" panose="02020603050405020304" pitchFamily="18" charset="0"/>
              </a:rPr>
              <a:t>Scheduling algorithms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xmlns="" val="914968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7B5A9F54-3F7C-4EB0-9BEC-EF603D857A6E}"/>
              </a:ext>
            </a:extLst>
          </p:cNvPr>
          <p:cNvSpPr>
            <a:spLocks noGrp="1"/>
          </p:cNvSpPr>
          <p:nvPr>
            <p:ph idx="1"/>
          </p:nvPr>
        </p:nvSpPr>
        <p:spPr>
          <a:xfrm>
            <a:off x="838200" y="709863"/>
            <a:ext cx="10515600" cy="5467100"/>
          </a:xfrm>
        </p:spPr>
        <p:txBody>
          <a:bodyPr/>
          <a:lstStyle/>
          <a:p>
            <a:endParaRPr lang="en-IN" dirty="0"/>
          </a:p>
        </p:txBody>
      </p:sp>
    </p:spTree>
    <p:extLst>
      <p:ext uri="{BB962C8B-B14F-4D97-AF65-F5344CB8AC3E}">
        <p14:creationId xmlns:p14="http://schemas.microsoft.com/office/powerpoint/2010/main" xmlns="" val="928128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DFF8967-E277-414B-BDC0-59B215C6B9B5}"/>
              </a:ext>
            </a:extLst>
          </p:cNvPr>
          <p:cNvSpPr>
            <a:spLocks noGrp="1"/>
          </p:cNvSpPr>
          <p:nvPr>
            <p:ph idx="1"/>
          </p:nvPr>
        </p:nvSpPr>
        <p:spPr>
          <a:xfrm>
            <a:off x="838200" y="576775"/>
            <a:ext cx="10515600" cy="5600188"/>
          </a:xfrm>
        </p:spPr>
        <p:txBody>
          <a:bodyPr/>
          <a:lstStyle/>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us assume there are 5 jobs in job Queue as shown in the above fig.</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Job 1 can be fit in any one of the partitions P2, P3. P4.</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However, If Job 1 is fit in P3. P4 partitions then the internal fragmentation are more.</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Hence Job 1 is stored in partition P2 and there is an internal fragmentation of 2k,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Job2 is stored in partition P3 and producing an internal fragmentation of 1k.</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Job3 is stored in partition P4, producing an internal fragmentation of 6k. There are two ways of storing Job3 in memory.</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just">
              <a:lnSpc>
                <a:spcPct val="115000"/>
              </a:lnSpc>
              <a:spcAft>
                <a:spcPts val="600"/>
              </a:spcAft>
              <a:buFont typeface="+mj-lt"/>
              <a:buAutoNum type="arabicPeriod"/>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Store Job3 in partition P4 producing large amount of internal fragmentation.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just">
              <a:lnSpc>
                <a:spcPct val="115000"/>
              </a:lnSpc>
              <a:spcAft>
                <a:spcPts val="600"/>
              </a:spcAft>
              <a:buFont typeface="+mj-lt"/>
              <a:buAutoNum type="arabicPeriod"/>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Make Job3 wait until partition P2 is free</a:t>
            </a:r>
          </a:p>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Once the Job completed execution, then the respective partition is freed. If we assume that Job3 is stored in partition P4 then the remaining two Jobs Job4 and Job5 cannot be stored in any partition because all the partitions P2. P3, P4 are occupied with some Jobs.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Here Job4 and Job5 are made wait until the partitions P4 is free. When partition P4 is free, then Job4 goes to partition P4 after completion of it, Jobs goes to P4. Here partition P1 is not allocated to any  Jobs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xmlns="" val="1237356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948D5EC7-392E-4D9C-8C68-C240002C6F32}"/>
              </a:ext>
            </a:extLst>
          </p:cNvPr>
          <p:cNvSpPr>
            <a:spLocks noGrp="1"/>
          </p:cNvSpPr>
          <p:nvPr>
            <p:ph idx="1"/>
          </p:nvPr>
        </p:nvSpPr>
        <p:spPr>
          <a:xfrm>
            <a:off x="838200" y="337625"/>
            <a:ext cx="10515600" cy="5839338"/>
          </a:xfrm>
        </p:spPr>
        <p:txBody>
          <a:bodyPr/>
          <a:lstStyle/>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Since there is no Job of size less than or equal to 2K in the Job queue. Therefore entire partition P1 is empty and this is called external fragmentation.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rPr>
              <a:t>MFT suffers from both internal fragmentation and external fragmentation. Fragmentation is defined as waste of memory space. Internal fragmentation is defined as waste of memory space in a partition</a:t>
            </a:r>
          </a:p>
          <a:p>
            <a:pPr marL="457200"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Example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 Let there be a partition of size 10K and the program of size 9K is allocated to that partition. Then internal fragmentation of 1K (10K-9K) this 1K cannot be allocated to any program. Since one partition should contain only one program.</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15000"/>
              </a:lnSpc>
              <a:spcAft>
                <a:spcPts val="10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External fragmentation is defined as wastage of memory space in the entire partition.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algn="just">
              <a:lnSpc>
                <a:spcPct val="115000"/>
              </a:lnSpc>
              <a:spcAft>
                <a:spcPts val="10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Example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Suppose there is partition of size 2K but there are no Job in the Job queue of size less than or equal to 2K then the entire 2K partition left empty. This called external fragmentation.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There is major disadvantage in MFT is that if there is a program of size 15K which cannot be allocated in any partition then the system fails to allocate memory for that program. To overcome this disadvantage we use MVT.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xmlns="" val="2096964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1F8EAEC-517C-4444-9166-835126275088}"/>
              </a:ext>
            </a:extLst>
          </p:cNvPr>
          <p:cNvSpPr>
            <a:spLocks noGrp="1"/>
          </p:cNvSpPr>
          <p:nvPr>
            <p:ph idx="1"/>
          </p:nvPr>
        </p:nvSpPr>
        <p:spPr>
          <a:xfrm>
            <a:off x="838200" y="478302"/>
            <a:ext cx="10515600" cy="5698661"/>
          </a:xfrm>
        </p:spPr>
        <p:txBody>
          <a:bodyPr/>
          <a:lstStyle/>
          <a:p>
            <a:pPr marL="0" indent="0">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Multiprogramming with Variable Partition (MVT):</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MFT too much of memory is wasted when program sizes are smaller than partition sizes i.e. There is an internal fragmentation in MFT.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Also if there is a program of size 25K, but there are no partitions of size greater than or equal to 25K then memory cannot be allocated for this 25K program.</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To overcome this disadvantage MVT is used.</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MVT partitions are not static i.e. partitions are created dynamically.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memory has a whole is considered as a single partition i.e. initially, in MVT, the entire memory is considered as a single partition is called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HOLE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us assume the memory size is 256K. O.S. Occupies 40K (Say). Then the remaining 216K is left for user programs. This entire 216K is treated as a single partition.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xmlns="" id="{B8EE0B2A-E96D-4BF0-9EB9-88419237EEEA}"/>
              </a:ext>
            </a:extLst>
          </p:cNvPr>
          <p:cNvPicPr/>
          <p:nvPr/>
        </p:nvPicPr>
        <p:blipFill>
          <a:blip r:embed="rId2">
            <a:lum bright="-20000" contrast="80000"/>
            <a:grayscl/>
          </a:blip>
          <a:srcRect/>
          <a:stretch>
            <a:fillRect/>
          </a:stretch>
        </p:blipFill>
        <p:spPr bwMode="auto">
          <a:xfrm>
            <a:off x="482697" y="4244780"/>
            <a:ext cx="2476500" cy="1238250"/>
          </a:xfrm>
          <a:prstGeom prst="rect">
            <a:avLst/>
          </a:prstGeom>
          <a:noFill/>
          <a:ln w="9525">
            <a:noFill/>
            <a:miter lim="800000"/>
            <a:headEnd/>
            <a:tailEnd/>
          </a:ln>
        </p:spPr>
      </p:pic>
    </p:spTree>
    <p:extLst>
      <p:ext uri="{BB962C8B-B14F-4D97-AF65-F5344CB8AC3E}">
        <p14:creationId xmlns:p14="http://schemas.microsoft.com/office/powerpoint/2010/main" xmlns="" val="207553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6D1B327-04E2-4F38-9560-C36FA829008B}"/>
              </a:ext>
            </a:extLst>
          </p:cNvPr>
          <p:cNvSpPr>
            <a:spLocks noGrp="1"/>
          </p:cNvSpPr>
          <p:nvPr>
            <p:ph idx="1"/>
          </p:nvPr>
        </p:nvSpPr>
        <p:spPr>
          <a:xfrm>
            <a:off x="838200" y="464235"/>
            <a:ext cx="10515600" cy="5656458"/>
          </a:xfrm>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Let us assume there are 5 Jobs with sizes shown below:</a:t>
            </a: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Now the 216K hole is divided into two partitions. Where one partition contains J1 and second partition is a hole of size 156K. Thus memory is divided into partitions based on the sizes of the Jobs. This is called dynamic partitioning. The memory allocation for Jobs is done as follows</a:t>
            </a:r>
          </a:p>
          <a:p>
            <a:pPr marL="0" indent="0">
              <a:buNone/>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graphicFrame>
        <p:nvGraphicFramePr>
          <p:cNvPr id="4" name="Table 3">
            <a:extLst>
              <a:ext uri="{FF2B5EF4-FFF2-40B4-BE49-F238E27FC236}">
                <a16:creationId xmlns:a16="http://schemas.microsoft.com/office/drawing/2014/main" xmlns="" id="{6D56CE4B-AAE7-4E25-95E3-D6E6B458B20B}"/>
              </a:ext>
            </a:extLst>
          </p:cNvPr>
          <p:cNvGraphicFramePr>
            <a:graphicFrameLocks noGrp="1"/>
          </p:cNvGraphicFramePr>
          <p:nvPr>
            <p:extLst>
              <p:ext uri="{D42A27DB-BD31-4B8C-83A1-F6EECF244321}">
                <p14:modId xmlns:p14="http://schemas.microsoft.com/office/powerpoint/2010/main" xmlns="" val="1624326736"/>
              </p:ext>
            </p:extLst>
          </p:nvPr>
        </p:nvGraphicFramePr>
        <p:xfrm>
          <a:off x="1125417" y="914400"/>
          <a:ext cx="2236762" cy="2081745"/>
        </p:xfrm>
        <a:graphic>
          <a:graphicData uri="http://schemas.openxmlformats.org/drawingml/2006/table">
            <a:tbl>
              <a:tblPr firstRow="1" firstCol="1" bandRow="1">
                <a:tableStyleId>{5940675A-B579-460E-94D1-54222C63F5DA}</a:tableStyleId>
              </a:tblPr>
              <a:tblGrid>
                <a:gridCol w="883494">
                  <a:extLst>
                    <a:ext uri="{9D8B030D-6E8A-4147-A177-3AD203B41FA5}">
                      <a16:colId xmlns:a16="http://schemas.microsoft.com/office/drawing/2014/main" xmlns="" val="1297831992"/>
                    </a:ext>
                  </a:extLst>
                </a:gridCol>
                <a:gridCol w="1353268">
                  <a:extLst>
                    <a:ext uri="{9D8B030D-6E8A-4147-A177-3AD203B41FA5}">
                      <a16:colId xmlns:a16="http://schemas.microsoft.com/office/drawing/2014/main" xmlns="" val="2195427844"/>
                    </a:ext>
                  </a:extLst>
                </a:gridCol>
              </a:tblGrid>
              <a:tr h="434555">
                <a:tc>
                  <a:txBody>
                    <a:bodyPr/>
                    <a:lstStyle/>
                    <a:p>
                      <a:pPr algn="just">
                        <a:lnSpc>
                          <a:spcPct val="115000"/>
                        </a:lnSpc>
                        <a:spcAft>
                          <a:spcPts val="1000"/>
                        </a:spcAft>
                      </a:pPr>
                      <a:r>
                        <a:rPr lang="en-US" sz="1300" dirty="0">
                          <a:effectLst/>
                        </a:rPr>
                        <a:t>Job</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a:effectLst/>
                        </a:rPr>
                        <a:t>Sizes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4163228883"/>
                  </a:ext>
                </a:extLst>
              </a:tr>
              <a:tr h="1605260">
                <a:tc>
                  <a:txBody>
                    <a:bodyPr/>
                    <a:lstStyle/>
                    <a:p>
                      <a:pPr algn="just">
                        <a:lnSpc>
                          <a:spcPct val="115000"/>
                        </a:lnSpc>
                        <a:spcAft>
                          <a:spcPts val="1000"/>
                        </a:spcAft>
                      </a:pPr>
                      <a:r>
                        <a:rPr lang="en-US" sz="1300">
                          <a:effectLst/>
                        </a:rPr>
                        <a:t>J1</a:t>
                      </a:r>
                      <a:endParaRPr lang="en-IN" sz="1100">
                        <a:effectLst/>
                      </a:endParaRPr>
                    </a:p>
                    <a:p>
                      <a:pPr algn="just">
                        <a:lnSpc>
                          <a:spcPct val="115000"/>
                        </a:lnSpc>
                        <a:spcAft>
                          <a:spcPts val="1000"/>
                        </a:spcAft>
                      </a:pPr>
                      <a:r>
                        <a:rPr lang="en-US" sz="1300">
                          <a:effectLst/>
                        </a:rPr>
                        <a:t>J2</a:t>
                      </a:r>
                      <a:endParaRPr lang="en-IN" sz="1100">
                        <a:effectLst/>
                      </a:endParaRPr>
                    </a:p>
                    <a:p>
                      <a:pPr algn="just">
                        <a:lnSpc>
                          <a:spcPct val="115000"/>
                        </a:lnSpc>
                        <a:spcAft>
                          <a:spcPts val="1000"/>
                        </a:spcAft>
                      </a:pPr>
                      <a:r>
                        <a:rPr lang="en-US" sz="1300">
                          <a:effectLst/>
                        </a:rPr>
                        <a:t>J3</a:t>
                      </a:r>
                      <a:endParaRPr lang="en-IN" sz="1100">
                        <a:effectLst/>
                      </a:endParaRPr>
                    </a:p>
                    <a:p>
                      <a:pPr algn="just">
                        <a:lnSpc>
                          <a:spcPct val="115000"/>
                        </a:lnSpc>
                        <a:spcAft>
                          <a:spcPts val="1000"/>
                        </a:spcAft>
                      </a:pPr>
                      <a:r>
                        <a:rPr lang="en-US" sz="1300">
                          <a:effectLst/>
                        </a:rPr>
                        <a:t>J4</a:t>
                      </a:r>
                      <a:endParaRPr lang="en-IN" sz="1100">
                        <a:effectLst/>
                      </a:endParaRPr>
                    </a:p>
                    <a:p>
                      <a:pPr algn="just">
                        <a:lnSpc>
                          <a:spcPct val="115000"/>
                        </a:lnSpc>
                        <a:spcAft>
                          <a:spcPts val="1000"/>
                        </a:spcAft>
                      </a:pPr>
                      <a:r>
                        <a:rPr lang="en-US" sz="1300">
                          <a:effectLst/>
                        </a:rPr>
                        <a:t>J5</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1000"/>
                        </a:spcAft>
                      </a:pPr>
                      <a:r>
                        <a:rPr lang="en-US" sz="1300" dirty="0">
                          <a:effectLst/>
                        </a:rPr>
                        <a:t>60K</a:t>
                      </a:r>
                      <a:endParaRPr lang="en-IN" sz="1100" dirty="0">
                        <a:effectLst/>
                      </a:endParaRPr>
                    </a:p>
                    <a:p>
                      <a:pPr algn="just">
                        <a:lnSpc>
                          <a:spcPct val="115000"/>
                        </a:lnSpc>
                        <a:spcAft>
                          <a:spcPts val="1000"/>
                        </a:spcAft>
                      </a:pPr>
                      <a:r>
                        <a:rPr lang="en-US" sz="1300" dirty="0">
                          <a:effectLst/>
                        </a:rPr>
                        <a:t>100K</a:t>
                      </a:r>
                      <a:endParaRPr lang="en-IN" sz="1100" dirty="0">
                        <a:effectLst/>
                      </a:endParaRPr>
                    </a:p>
                    <a:p>
                      <a:pPr algn="just">
                        <a:lnSpc>
                          <a:spcPct val="115000"/>
                        </a:lnSpc>
                        <a:spcAft>
                          <a:spcPts val="1000"/>
                        </a:spcAft>
                      </a:pPr>
                      <a:r>
                        <a:rPr lang="en-US" sz="1300" dirty="0">
                          <a:effectLst/>
                        </a:rPr>
                        <a:t>70K</a:t>
                      </a:r>
                      <a:endParaRPr lang="en-IN" sz="1100" dirty="0">
                        <a:effectLst/>
                      </a:endParaRPr>
                    </a:p>
                    <a:p>
                      <a:pPr algn="just">
                        <a:lnSpc>
                          <a:spcPct val="115000"/>
                        </a:lnSpc>
                        <a:spcAft>
                          <a:spcPts val="1000"/>
                        </a:spcAft>
                      </a:pPr>
                      <a:r>
                        <a:rPr lang="en-US" sz="1300" dirty="0">
                          <a:effectLst/>
                        </a:rPr>
                        <a:t>30K</a:t>
                      </a:r>
                      <a:endParaRPr lang="en-IN" sz="1100" dirty="0">
                        <a:effectLst/>
                      </a:endParaRPr>
                    </a:p>
                    <a:p>
                      <a:pPr algn="just">
                        <a:lnSpc>
                          <a:spcPct val="115000"/>
                        </a:lnSpc>
                        <a:spcAft>
                          <a:spcPts val="1000"/>
                        </a:spcAft>
                      </a:pPr>
                      <a:r>
                        <a:rPr lang="en-US" sz="1300" dirty="0">
                          <a:effectLst/>
                        </a:rPr>
                        <a:t>80K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xmlns="" val="3357948052"/>
                  </a:ext>
                </a:extLst>
              </a:tr>
            </a:tbl>
          </a:graphicData>
        </a:graphic>
      </p:graphicFrame>
      <p:pic>
        <p:nvPicPr>
          <p:cNvPr id="5" name="Picture 4">
            <a:extLst>
              <a:ext uri="{FF2B5EF4-FFF2-40B4-BE49-F238E27FC236}">
                <a16:creationId xmlns:a16="http://schemas.microsoft.com/office/drawing/2014/main" xmlns="" id="{A87E816D-302C-4645-9F9A-8737EEAD300F}"/>
              </a:ext>
            </a:extLst>
          </p:cNvPr>
          <p:cNvPicPr/>
          <p:nvPr/>
        </p:nvPicPr>
        <p:blipFill>
          <a:blip r:embed="rId3">
            <a:lum bright="-20000" contrast="80000"/>
            <a:grayscl/>
          </a:blip>
          <a:srcRect/>
          <a:stretch>
            <a:fillRect/>
          </a:stretch>
        </p:blipFill>
        <p:spPr bwMode="auto">
          <a:xfrm>
            <a:off x="593774" y="3875254"/>
            <a:ext cx="4090768" cy="2068346"/>
          </a:xfrm>
          <a:prstGeom prst="rect">
            <a:avLst/>
          </a:prstGeom>
          <a:noFill/>
          <a:ln w="9525">
            <a:noFill/>
            <a:miter lim="800000"/>
            <a:headEnd/>
            <a:tailEnd/>
          </a:ln>
        </p:spPr>
      </p:pic>
      <mc:AlternateContent xmlns:mc="http://schemas.openxmlformats.org/markup-compatibility/2006">
        <mc:Choice xmlns:p14="http://schemas.microsoft.com/office/powerpoint/2010/main" xmlns="" Requires="p14">
          <p:contentPart p14:bwMode="auto" r:id="rId4">
            <p14:nvContentPartPr>
              <p14:cNvPr id="6" name="Ink 5">
                <a:extLst>
                  <a:ext uri="{FF2B5EF4-FFF2-40B4-BE49-F238E27FC236}">
                    <a16:creationId xmlns:a16="http://schemas.microsoft.com/office/drawing/2014/main" id="{F4F84DCE-2961-4225-A06A-2448B81C2963}"/>
                  </a:ext>
                </a:extLst>
              </p14:cNvPr>
              <p14:cNvContentPartPr/>
              <p14:nvPr/>
            </p14:nvContentPartPr>
            <p14:xfrm>
              <a:off x="1303560" y="5134680"/>
              <a:ext cx="18360" cy="151920"/>
            </p14:xfrm>
          </p:contentPart>
        </mc:Choice>
        <mc:Fallback>
          <p:pic>
            <p:nvPicPr>
              <p:cNvPr id="6" name="Ink 5">
                <a:extLst>
                  <a:ext uri="{FF2B5EF4-FFF2-40B4-BE49-F238E27FC236}">
                    <a16:creationId xmlns:a16="http://schemas.microsoft.com/office/drawing/2014/main" xmlns="" xmlns:p14="http://schemas.microsoft.com/office/powerpoint/2010/main" id="{F4F84DCE-2961-4225-A06A-2448B81C2963}"/>
                  </a:ext>
                </a:extLst>
              </p:cNvPr>
              <p:cNvPicPr/>
              <p:nvPr/>
            </p:nvPicPr>
            <p:blipFill>
              <a:blip r:embed="rId5"/>
              <a:stretch>
                <a:fillRect/>
              </a:stretch>
            </p:blipFill>
            <p:spPr>
              <a:xfrm>
                <a:off x="1294200" y="5125320"/>
                <a:ext cx="37080" cy="170640"/>
              </a:xfrm>
              <a:prstGeom prst="rect">
                <a:avLst/>
              </a:prstGeom>
            </p:spPr>
          </p:pic>
        </mc:Fallback>
      </mc:AlternateContent>
    </p:spTree>
    <p:extLst>
      <p:ext uri="{BB962C8B-B14F-4D97-AF65-F5344CB8AC3E}">
        <p14:creationId xmlns:p14="http://schemas.microsoft.com/office/powerpoint/2010/main" xmlns="" val="640026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C9C3B3D-0745-41D1-A886-6B5CF8656AB8}"/>
              </a:ext>
            </a:extLst>
          </p:cNvPr>
          <p:cNvSpPr>
            <a:spLocks noGrp="1"/>
          </p:cNvSpPr>
          <p:nvPr>
            <p:ph idx="1"/>
          </p:nvPr>
        </p:nvSpPr>
        <p:spPr>
          <a:xfrm>
            <a:off x="838200" y="436098"/>
            <a:ext cx="10515600" cy="5740865"/>
          </a:xfrm>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Allocation for Job3 cannot be done since program of size 70K is greater than hole size.</a:t>
            </a: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Jobs J3 and J5 cannot be accommodated in memory since there is no Hole of enough size. This means J3 and J5 have to wait until any one of the Jobs present in main memory completes execution. Thus MVT memory management is as follows.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When a Job arise and needs memory, operating system searches for a Hole which is large enough to accommodate the Job, if it finds one, memory is allocated by dividing the hole into two partitions where one partition is accommodated for Job and second partition is left empty to satisfy the future request. </a:t>
            </a: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MVT also suffers from external fragmentation. In the above fig. the 26K cannot be accommodated for any Job present in the Job queue. Therefore, this 26K is external fragmentation.</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ADA69561-212F-4BA7-A4DC-E34C84C56CF2}"/>
              </a:ext>
            </a:extLst>
          </p:cNvPr>
          <p:cNvPicPr/>
          <p:nvPr/>
        </p:nvPicPr>
        <p:blipFill>
          <a:blip r:embed="rId2">
            <a:lum bright="-20000" contrast="80000"/>
            <a:grayscl/>
          </a:blip>
          <a:srcRect/>
          <a:stretch>
            <a:fillRect/>
          </a:stretch>
        </p:blipFill>
        <p:spPr bwMode="auto">
          <a:xfrm>
            <a:off x="1052000" y="1038811"/>
            <a:ext cx="3448050" cy="1657350"/>
          </a:xfrm>
          <a:prstGeom prst="rect">
            <a:avLst/>
          </a:prstGeom>
          <a:noFill/>
          <a:ln w="9525">
            <a:noFill/>
            <a:miter lim="800000"/>
            <a:headEnd/>
            <a:tailEnd/>
          </a:ln>
        </p:spPr>
      </p:pic>
    </p:spTree>
    <p:extLst>
      <p:ext uri="{BB962C8B-B14F-4D97-AF65-F5344CB8AC3E}">
        <p14:creationId xmlns:p14="http://schemas.microsoft.com/office/powerpoint/2010/main" xmlns="" val="28371695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1453</TotalTime>
  <Words>5241</Words>
  <Application>Microsoft Office PowerPoint</Application>
  <PresentationFormat>Custom</PresentationFormat>
  <Paragraphs>451</Paragraphs>
  <Slides>46</Slides>
  <Notes>2</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venkatramreddy katta</dc:creator>
  <cp:lastModifiedBy>nr x</cp:lastModifiedBy>
  <cp:revision>71</cp:revision>
  <dcterms:created xsi:type="dcterms:W3CDTF">2021-05-09T12:33:34Z</dcterms:created>
  <dcterms:modified xsi:type="dcterms:W3CDTF">2022-09-09T15:39:47Z</dcterms:modified>
</cp:coreProperties>
</file>

<file path=docProps/thumbnail.jpeg>
</file>